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7" r:id="rId13"/>
    <p:sldId id="270" r:id="rId14"/>
    <p:sldId id="266" r:id="rId15"/>
    <p:sldId id="268" r:id="rId16"/>
    <p:sldId id="269" r:id="rId17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533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693B8-A0DD-4E5A-A447-66C7558BFE8A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CC914-7B17-4C4D-8228-46532F658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87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C914-7B17-4C4D-8228-46532F6587C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3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341852" y="0"/>
            <a:ext cx="1946275" cy="3541395"/>
          </a:xfrm>
          <a:custGeom>
            <a:avLst/>
            <a:gdLst/>
            <a:ahLst/>
            <a:cxnLst/>
            <a:rect l="l" t="t" r="r" b="b"/>
            <a:pathLst>
              <a:path w="1946275" h="3541395">
                <a:moveTo>
                  <a:pt x="1925955" y="0"/>
                </a:moveTo>
                <a:lnTo>
                  <a:pt x="1097915" y="0"/>
                </a:lnTo>
                <a:lnTo>
                  <a:pt x="0" y="745909"/>
                </a:lnTo>
                <a:lnTo>
                  <a:pt x="1946021" y="3540912"/>
                </a:lnTo>
                <a:lnTo>
                  <a:pt x="1925955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86234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5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909" y="0"/>
                </a:lnTo>
                <a:lnTo>
                  <a:pt x="1277909" y="1277909"/>
                </a:lnTo>
                <a:lnTo>
                  <a:pt x="639315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84096" y="1412716"/>
            <a:ext cx="15132507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1" i="0">
                <a:solidFill>
                  <a:srgbClr val="19191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1" i="0">
                <a:solidFill>
                  <a:srgbClr val="19191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4140" y="1032262"/>
            <a:ext cx="9096375" cy="9255125"/>
          </a:xfrm>
          <a:custGeom>
            <a:avLst/>
            <a:gdLst/>
            <a:ahLst/>
            <a:cxnLst/>
            <a:rect l="l" t="t" r="r" b="b"/>
            <a:pathLst>
              <a:path w="9096375" h="9255125">
                <a:moveTo>
                  <a:pt x="9096373" y="0"/>
                </a:moveTo>
                <a:lnTo>
                  <a:pt x="0" y="6240659"/>
                </a:lnTo>
                <a:lnTo>
                  <a:pt x="2050865" y="9254736"/>
                </a:lnTo>
                <a:lnTo>
                  <a:pt x="9096373" y="9254736"/>
                </a:lnTo>
                <a:lnTo>
                  <a:pt x="9096373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4813" y="119070"/>
            <a:ext cx="6534149" cy="92868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1" i="0">
                <a:solidFill>
                  <a:srgbClr val="19191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84223" y="952449"/>
            <a:ext cx="15132253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0" b="1" i="0">
                <a:solidFill>
                  <a:srgbClr val="19191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5183" y="1389557"/>
            <a:ext cx="7491730" cy="3139576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 marR="5080">
              <a:lnSpc>
                <a:spcPct val="81000"/>
              </a:lnSpc>
              <a:spcBef>
                <a:spcPts val="919"/>
              </a:spcBef>
            </a:pPr>
            <a:r>
              <a:rPr sz="4800" spc="100" dirty="0">
                <a:latin typeface="Sitka Banner" pitchFamily="2" charset="0"/>
              </a:rPr>
              <a:t>Optimizing </a:t>
            </a:r>
            <a:r>
              <a:rPr sz="4800" spc="70" dirty="0">
                <a:latin typeface="Sitka Banner" pitchFamily="2" charset="0"/>
              </a:rPr>
              <a:t>UAV </a:t>
            </a:r>
            <a:r>
              <a:rPr sz="4800" spc="135" dirty="0">
                <a:latin typeface="Sitka Banner" pitchFamily="2" charset="0"/>
              </a:rPr>
              <a:t>Resource </a:t>
            </a:r>
            <a:r>
              <a:rPr sz="4800" spc="140" dirty="0">
                <a:latin typeface="Sitka Banner" pitchFamily="2" charset="0"/>
              </a:rPr>
              <a:t> </a:t>
            </a:r>
            <a:r>
              <a:rPr sz="4800" spc="65" dirty="0">
                <a:latin typeface="Sitka Banner" pitchFamily="2" charset="0"/>
              </a:rPr>
              <a:t>Allocation:</a:t>
            </a:r>
            <a:r>
              <a:rPr sz="4800" spc="-229" dirty="0">
                <a:latin typeface="Sitka Banner" pitchFamily="2" charset="0"/>
              </a:rPr>
              <a:t> </a:t>
            </a:r>
            <a:br>
              <a:rPr lang="en-IN" sz="4800" spc="-229" dirty="0">
                <a:latin typeface="Sitka Banner" pitchFamily="2" charset="0"/>
              </a:rPr>
            </a:br>
            <a:r>
              <a:rPr sz="4800" spc="145" dirty="0">
                <a:latin typeface="Sitka Banner" pitchFamily="2" charset="0"/>
              </a:rPr>
              <a:t>Strategies</a:t>
            </a:r>
            <a:r>
              <a:rPr sz="4800" spc="-225" dirty="0">
                <a:latin typeface="Sitka Banner" pitchFamily="2" charset="0"/>
              </a:rPr>
              <a:t> </a:t>
            </a:r>
            <a:r>
              <a:rPr sz="4800" spc="15" dirty="0">
                <a:latin typeface="Sitka Banner" pitchFamily="2" charset="0"/>
              </a:rPr>
              <a:t>for</a:t>
            </a:r>
            <a:r>
              <a:rPr sz="4800" spc="-225" dirty="0">
                <a:latin typeface="Sitka Banner" pitchFamily="2" charset="0"/>
              </a:rPr>
              <a:t> </a:t>
            </a:r>
            <a:r>
              <a:rPr sz="4800" spc="195" dirty="0">
                <a:latin typeface="Sitka Banner" pitchFamily="2" charset="0"/>
              </a:rPr>
              <a:t>Dynamic </a:t>
            </a:r>
            <a:r>
              <a:rPr sz="4800" spc="-1040" dirty="0">
                <a:latin typeface="Sitka Banner" pitchFamily="2" charset="0"/>
              </a:rPr>
              <a:t> </a:t>
            </a:r>
            <a:r>
              <a:rPr sz="4800" spc="30" dirty="0">
                <a:latin typeface="Sitka Banner" pitchFamily="2" charset="0"/>
              </a:rPr>
              <a:t>Prioritization </a:t>
            </a:r>
            <a:r>
              <a:rPr sz="4800" spc="195" dirty="0">
                <a:latin typeface="Sitka Banner" pitchFamily="2" charset="0"/>
              </a:rPr>
              <a:t>and </a:t>
            </a:r>
            <a:r>
              <a:rPr sz="4800" spc="160" dirty="0">
                <a:latin typeface="Sitka Banner" pitchFamily="2" charset="0"/>
              </a:rPr>
              <a:t>Modular </a:t>
            </a:r>
            <a:r>
              <a:rPr sz="4800" spc="85" dirty="0">
                <a:latin typeface="Sitka Banner" pitchFamily="2" charset="0"/>
              </a:rPr>
              <a:t>Route </a:t>
            </a:r>
            <a:r>
              <a:rPr sz="4800" spc="90" dirty="0">
                <a:latin typeface="Sitka Banner" pitchFamily="2" charset="0"/>
              </a:rPr>
              <a:t> </a:t>
            </a:r>
            <a:r>
              <a:rPr sz="4800" spc="204" dirty="0">
                <a:latin typeface="Sitka Banner" pitchFamily="2" charset="0"/>
              </a:rPr>
              <a:t>Management</a:t>
            </a:r>
            <a:endParaRPr sz="4800" dirty="0">
              <a:latin typeface="Sitka Banner" pitchFamily="2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94549" y="0"/>
            <a:ext cx="1278255" cy="758825"/>
          </a:xfrm>
          <a:custGeom>
            <a:avLst/>
            <a:gdLst/>
            <a:ahLst/>
            <a:cxnLst/>
            <a:rect l="l" t="t" r="r" b="b"/>
            <a:pathLst>
              <a:path w="1278254" h="758825">
                <a:moveTo>
                  <a:pt x="639318" y="758798"/>
                </a:moveTo>
                <a:lnTo>
                  <a:pt x="0" y="758798"/>
                </a:lnTo>
                <a:lnTo>
                  <a:pt x="0" y="0"/>
                </a:lnTo>
              </a:path>
              <a:path w="1278254" h="758825">
                <a:moveTo>
                  <a:pt x="1277912" y="0"/>
                </a:moveTo>
                <a:lnTo>
                  <a:pt x="1277912" y="758798"/>
                </a:lnTo>
                <a:lnTo>
                  <a:pt x="639318" y="758798"/>
                </a:lnTo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257" y="6664921"/>
            <a:ext cx="2230120" cy="154305"/>
          </a:xfrm>
          <a:custGeom>
            <a:avLst/>
            <a:gdLst/>
            <a:ahLst/>
            <a:cxnLst/>
            <a:rect l="l" t="t" r="r" b="b"/>
            <a:pathLst>
              <a:path w="2230120" h="154304">
                <a:moveTo>
                  <a:pt x="99" y="0"/>
                </a:moveTo>
                <a:lnTo>
                  <a:pt x="0" y="152641"/>
                </a:lnTo>
                <a:lnTo>
                  <a:pt x="2229838" y="154089"/>
                </a:lnTo>
                <a:lnTo>
                  <a:pt x="2229939" y="1435"/>
                </a:lnTo>
                <a:lnTo>
                  <a:pt x="99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33230" y="913102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8262" y="913102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3307" y="9131020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80"/>
                </a:lnTo>
                <a:lnTo>
                  <a:pt x="274307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71896-CAD2-2D80-59AC-8F989A2ABE94}"/>
              </a:ext>
            </a:extLst>
          </p:cNvPr>
          <p:cNvSpPr txBox="1"/>
          <p:nvPr/>
        </p:nvSpPr>
        <p:spPr>
          <a:xfrm>
            <a:off x="1595183" y="4768850"/>
            <a:ext cx="8012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Presented By: </a:t>
            </a:r>
          </a:p>
          <a:p>
            <a:r>
              <a:rPr lang="en-IN" sz="3600" dirty="0"/>
              <a:t>	Akash Mishra</a:t>
            </a:r>
          </a:p>
          <a:p>
            <a:r>
              <a:rPr lang="en-IN" sz="3600" dirty="0"/>
              <a:t>	Sunny Kumar</a:t>
            </a:r>
          </a:p>
          <a:p>
            <a:r>
              <a:rPr lang="en-IN" sz="3600" dirty="0"/>
              <a:t>	Biranjay Kumar Gupta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141C9-C78A-F4B0-B4F3-EB19DB63749A}"/>
              </a:ext>
            </a:extLst>
          </p:cNvPr>
          <p:cNvSpPr txBox="1"/>
          <p:nvPr/>
        </p:nvSpPr>
        <p:spPr>
          <a:xfrm>
            <a:off x="1758950" y="735965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Presented To: </a:t>
            </a:r>
          </a:p>
          <a:p>
            <a:r>
              <a:rPr lang="en-IN" sz="3600" dirty="0"/>
              <a:t>	Tarun </a:t>
            </a:r>
            <a:r>
              <a:rPr lang="en-IN" sz="3600" dirty="0" err="1"/>
              <a:t>Bishwas</a:t>
            </a:r>
            <a:endParaRPr lang="en-IN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11" y="774"/>
            <a:ext cx="5031105" cy="434340"/>
          </a:xfrm>
          <a:custGeom>
            <a:avLst/>
            <a:gdLst/>
            <a:ahLst/>
            <a:cxnLst/>
            <a:rect l="l" t="t" r="r" b="b"/>
            <a:pathLst>
              <a:path w="5031105" h="434340">
                <a:moveTo>
                  <a:pt x="5030533" y="0"/>
                </a:moveTo>
                <a:lnTo>
                  <a:pt x="0" y="0"/>
                </a:lnTo>
                <a:lnTo>
                  <a:pt x="0" y="217170"/>
                </a:lnTo>
                <a:lnTo>
                  <a:pt x="0" y="434340"/>
                </a:lnTo>
                <a:lnTo>
                  <a:pt x="5030533" y="434340"/>
                </a:lnTo>
                <a:lnTo>
                  <a:pt x="5030533" y="217170"/>
                </a:lnTo>
                <a:lnTo>
                  <a:pt x="5030533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26243" y="7135"/>
            <a:ext cx="7962265" cy="10280015"/>
          </a:xfrm>
          <a:custGeom>
            <a:avLst/>
            <a:gdLst/>
            <a:ahLst/>
            <a:cxnLst/>
            <a:rect l="l" t="t" r="r" b="b"/>
            <a:pathLst>
              <a:path w="7962265" h="10280015">
                <a:moveTo>
                  <a:pt x="7961755" y="0"/>
                </a:moveTo>
                <a:lnTo>
                  <a:pt x="0" y="6238102"/>
                </a:lnTo>
                <a:lnTo>
                  <a:pt x="2750161" y="10279862"/>
                </a:lnTo>
                <a:lnTo>
                  <a:pt x="3598219" y="10279862"/>
                </a:lnTo>
                <a:lnTo>
                  <a:pt x="7952994" y="10267202"/>
                </a:lnTo>
                <a:lnTo>
                  <a:pt x="7961755" y="4312065"/>
                </a:lnTo>
                <a:lnTo>
                  <a:pt x="7961755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39" y="1389888"/>
            <a:ext cx="7290816" cy="8503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45013" y="169811"/>
            <a:ext cx="6515087" cy="921945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86234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5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909" y="0"/>
                </a:lnTo>
                <a:lnTo>
                  <a:pt x="1277909" y="1277909"/>
                </a:lnTo>
                <a:lnTo>
                  <a:pt x="639315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B3D41-198F-B2A8-38E4-ED0CD8871A9E}"/>
              </a:ext>
            </a:extLst>
          </p:cNvPr>
          <p:cNvSpPr txBox="1"/>
          <p:nvPr/>
        </p:nvSpPr>
        <p:spPr>
          <a:xfrm>
            <a:off x="1615439" y="2406650"/>
            <a:ext cx="77635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Before 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deployment, </a:t>
            </a:r>
            <a:r>
              <a:rPr lang="en-US" sz="36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it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is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essential </a:t>
            </a:r>
            <a:r>
              <a:rPr lang="en-US" sz="36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to </a:t>
            </a:r>
            <a:r>
              <a:rPr lang="en-US" sz="36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conduct </a:t>
            </a:r>
            <a:r>
              <a:rPr lang="en-US" sz="3600" spc="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10" dirty="0">
                <a:latin typeface="Microsoft Sans Serif"/>
                <a:cs typeface="Microsoft Sans Serif"/>
              </a:rPr>
              <a:t>simulations </a:t>
            </a:r>
            <a:r>
              <a:rPr lang="en-US" sz="3600" dirty="0">
                <a:latin typeface="Microsoft Sans Serif"/>
                <a:cs typeface="Microsoft Sans Serif"/>
              </a:rPr>
              <a:t>and </a:t>
            </a:r>
            <a:r>
              <a:rPr lang="en-US" sz="3600" spc="10" dirty="0">
                <a:latin typeface="Microsoft Sans Serif"/>
                <a:cs typeface="Microsoft Sans Serif"/>
              </a:rPr>
              <a:t>testing </a:t>
            </a:r>
            <a:r>
              <a:rPr lang="en-US" sz="36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of 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resource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 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st</a:t>
            </a:r>
            <a:r>
              <a:rPr lang="en-US" sz="36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lang="en-US" sz="36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t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36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gi</a:t>
            </a:r>
            <a:r>
              <a:rPr lang="en-US" sz="36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s.</a:t>
            </a:r>
            <a:r>
              <a:rPr lang="en-US" sz="36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20" dirty="0">
                <a:solidFill>
                  <a:srgbClr val="191919"/>
                </a:solidFill>
                <a:latin typeface="Microsoft Sans Serif"/>
                <a:cs typeface="Microsoft Sans Serif"/>
              </a:rPr>
              <a:t>T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h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is</a:t>
            </a:r>
            <a:r>
              <a:rPr lang="en-US" sz="36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p</a:t>
            </a:r>
            <a:r>
              <a:rPr lang="en-US" sz="3600" spc="-20" dirty="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lang="en-US" sz="3600" spc="40" dirty="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lang="en-US" sz="3600" spc="30" dirty="0">
                <a:solidFill>
                  <a:srgbClr val="191919"/>
                </a:solidFill>
                <a:latin typeface="Microsoft Sans Serif"/>
                <a:cs typeface="Microsoft Sans Serif"/>
              </a:rPr>
              <a:t>c</a:t>
            </a:r>
            <a:r>
              <a:rPr lang="en-US" sz="36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36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ss</a:t>
            </a:r>
            <a:r>
              <a:rPr lang="en-US" sz="36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ll</a:t>
            </a:r>
            <a:r>
              <a:rPr lang="en-US" sz="36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w</a:t>
            </a:r>
            <a:r>
              <a:rPr lang="en-US" sz="36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</a:t>
            </a:r>
            <a:r>
              <a:rPr lang="en-US" sz="36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f</a:t>
            </a:r>
            <a:r>
              <a:rPr lang="en-US" sz="36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lang="en-US" sz="3600" spc="-18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the</a:t>
            </a:r>
            <a:r>
              <a:rPr lang="en-US" sz="36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id</a:t>
            </a:r>
            <a:r>
              <a:rPr lang="en-US" sz="36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36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nt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iﬁ</a:t>
            </a:r>
            <a:r>
              <a:rPr lang="en-US" sz="36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c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ation</a:t>
            </a:r>
            <a:r>
              <a:rPr lang="en-US" sz="36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of 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potential issues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the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reﬁnement </a:t>
            </a:r>
            <a:r>
              <a:rPr lang="en-US" sz="36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of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approaches,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ensuring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that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45" dirty="0">
                <a:solidFill>
                  <a:srgbClr val="191919"/>
                </a:solidFill>
                <a:latin typeface="Microsoft Sans Serif"/>
                <a:cs typeface="Microsoft Sans Serif"/>
              </a:rPr>
              <a:t>UAVs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operate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at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peak</a:t>
            </a:r>
            <a:r>
              <a:rPr lang="en-US" sz="3600" spc="-2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efficiency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in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20" dirty="0">
                <a:solidFill>
                  <a:srgbClr val="191919"/>
                </a:solidFill>
                <a:latin typeface="Microsoft Sans Serif"/>
                <a:cs typeface="Microsoft Sans Serif"/>
              </a:rPr>
              <a:t>real- </a:t>
            </a:r>
            <a:r>
              <a:rPr lang="en-US" sz="36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world</a:t>
            </a:r>
            <a:r>
              <a:rPr lang="en-US" sz="3600" spc="-14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scenarios.</a:t>
            </a:r>
            <a:endParaRPr lang="en-US" sz="3600" dirty="0">
              <a:latin typeface="Microsoft Sans Serif"/>
              <a:cs typeface="Microsoft Sans Serif"/>
            </a:endParaRPr>
          </a:p>
          <a:p>
            <a:endParaRPr lang="en-IN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435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8402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80"/>
                </a:lnTo>
                <a:lnTo>
                  <a:pt x="274307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3357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187205" y="4582"/>
            <a:ext cx="9096375" cy="10282555"/>
            <a:chOff x="9187205" y="4582"/>
            <a:chExt cx="9096375" cy="10282555"/>
          </a:xfrm>
        </p:grpSpPr>
        <p:sp>
          <p:nvSpPr>
            <p:cNvPr id="6" name="object 6"/>
            <p:cNvSpPr/>
            <p:nvPr/>
          </p:nvSpPr>
          <p:spPr>
            <a:xfrm>
              <a:off x="9187205" y="4582"/>
              <a:ext cx="9096375" cy="10282555"/>
            </a:xfrm>
            <a:custGeom>
              <a:avLst/>
              <a:gdLst/>
              <a:ahLst/>
              <a:cxnLst/>
              <a:rect l="l" t="t" r="r" b="b"/>
              <a:pathLst>
                <a:path w="9096375" h="10282555">
                  <a:moveTo>
                    <a:pt x="9096373" y="0"/>
                  </a:moveTo>
                  <a:lnTo>
                    <a:pt x="0" y="6240655"/>
                  </a:lnTo>
                  <a:lnTo>
                    <a:pt x="2750127" y="10282416"/>
                  </a:lnTo>
                  <a:lnTo>
                    <a:pt x="9096373" y="10282416"/>
                  </a:lnTo>
                  <a:lnTo>
                    <a:pt x="9096373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5013" y="169811"/>
              <a:ext cx="6515087" cy="921945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6296" y="1399032"/>
            <a:ext cx="7318248" cy="594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618A63-2B56-88D3-A067-47C42F7E77A3}"/>
              </a:ext>
            </a:extLst>
          </p:cNvPr>
          <p:cNvSpPr txBox="1"/>
          <p:nvPr/>
        </p:nvSpPr>
        <p:spPr>
          <a:xfrm>
            <a:off x="1606296" y="2330450"/>
            <a:ext cx="81536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Examining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real-world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case </a:t>
            </a:r>
            <a:r>
              <a:rPr lang="en-US" sz="32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studies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provides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valuable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insights </a:t>
            </a:r>
            <a:r>
              <a:rPr lang="en-US" sz="32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into </a:t>
            </a:r>
            <a:r>
              <a:rPr lang="en-US" sz="32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successful </a:t>
            </a:r>
            <a:r>
              <a:rPr lang="en-US" sz="3200" spc="-20" dirty="0">
                <a:solidFill>
                  <a:srgbClr val="191919"/>
                </a:solidFill>
                <a:latin typeface="Microsoft Sans Serif"/>
                <a:cs typeface="Microsoft Sans Serif"/>
              </a:rPr>
              <a:t>UAV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resource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 </a:t>
            </a:r>
            <a:r>
              <a:rPr lang="en-US" sz="32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strategies.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These</a:t>
            </a:r>
            <a:r>
              <a:rPr lang="en-US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examples</a:t>
            </a:r>
            <a:r>
              <a:rPr lang="en-US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highlight</a:t>
            </a:r>
            <a:r>
              <a:rPr lang="en-US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how</a:t>
            </a:r>
            <a:r>
              <a:rPr lang="en-US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organizations </a:t>
            </a:r>
            <a:r>
              <a:rPr lang="en-US" sz="3200" spc="-59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have </a:t>
            </a:r>
            <a:r>
              <a:rPr lang="en-US" sz="32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implemented </a:t>
            </a:r>
            <a:r>
              <a:rPr lang="en-US" sz="3200" spc="25" dirty="0">
                <a:latin typeface="Microsoft Sans Serif"/>
                <a:cs typeface="Microsoft Sans Serif"/>
              </a:rPr>
              <a:t>dynamic </a:t>
            </a:r>
            <a:r>
              <a:rPr lang="en-US" sz="3200" spc="10" dirty="0">
                <a:latin typeface="Microsoft Sans Serif"/>
                <a:cs typeface="Microsoft Sans Serif"/>
              </a:rPr>
              <a:t>prioritization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lang="en-US" sz="3200" spc="20" dirty="0">
                <a:latin typeface="Microsoft Sans Serif"/>
                <a:cs typeface="Microsoft Sans Serif"/>
              </a:rPr>
              <a:t>modular </a:t>
            </a:r>
            <a:r>
              <a:rPr lang="en-US" sz="3200" spc="25" dirty="0"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latin typeface="Microsoft Sans Serif"/>
                <a:cs typeface="Microsoft Sans Serif"/>
              </a:rPr>
              <a:t>route</a:t>
            </a:r>
            <a:r>
              <a:rPr lang="en-US" sz="3200" spc="-135" dirty="0">
                <a:latin typeface="Microsoft Sans Serif"/>
                <a:cs typeface="Microsoft Sans Serif"/>
              </a:rPr>
              <a:t> </a:t>
            </a:r>
            <a:r>
              <a:rPr lang="en-US" sz="3200" spc="20" dirty="0">
                <a:latin typeface="Microsoft Sans Serif"/>
                <a:cs typeface="Microsoft Sans Serif"/>
              </a:rPr>
              <a:t>management</a:t>
            </a:r>
            <a:r>
              <a:rPr lang="en-US" sz="3200" spc="-130" dirty="0">
                <a:latin typeface="Microsoft Sans Serif"/>
                <a:cs typeface="Microsoft Sans Serif"/>
              </a:rPr>
              <a:t> </a:t>
            </a:r>
            <a:r>
              <a:rPr lang="en-US" sz="3200" spc="45" dirty="0">
                <a:solidFill>
                  <a:srgbClr val="191919"/>
                </a:solidFill>
                <a:latin typeface="Microsoft Sans Serif"/>
                <a:cs typeface="Microsoft Sans Serif"/>
              </a:rPr>
              <a:t>to</a:t>
            </a:r>
            <a:r>
              <a:rPr lang="en-US" sz="32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enhance</a:t>
            </a:r>
            <a:r>
              <a:rPr lang="en-US" sz="32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operational</a:t>
            </a:r>
            <a:r>
              <a:rPr lang="en-US" sz="32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30" dirty="0">
                <a:solidFill>
                  <a:srgbClr val="191919"/>
                </a:solidFill>
                <a:latin typeface="Microsoft Sans Serif"/>
                <a:cs typeface="Microsoft Sans Serif"/>
              </a:rPr>
              <a:t>outcomes.</a:t>
            </a:r>
            <a:endParaRPr lang="en-US" sz="3200" dirty="0">
              <a:latin typeface="Microsoft Sans Serif"/>
              <a:cs typeface="Microsoft Sans Serif"/>
            </a:endParaRPr>
          </a:p>
          <a:p>
            <a:endParaRPr lang="en-IN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1379F3-D44F-2A25-2F0F-5E0CCE67C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" y="5976409"/>
            <a:ext cx="10186263" cy="41534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435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8402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80"/>
                </a:lnTo>
                <a:lnTo>
                  <a:pt x="274307" y="548580"/>
                </a:lnTo>
                <a:lnTo>
                  <a:pt x="548627" y="548580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3357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187205" y="4582"/>
            <a:ext cx="9096375" cy="10282555"/>
            <a:chOff x="9187205" y="4582"/>
            <a:chExt cx="9096375" cy="10282555"/>
          </a:xfrm>
        </p:grpSpPr>
        <p:sp>
          <p:nvSpPr>
            <p:cNvPr id="6" name="object 6"/>
            <p:cNvSpPr/>
            <p:nvPr/>
          </p:nvSpPr>
          <p:spPr>
            <a:xfrm>
              <a:off x="9187205" y="4582"/>
              <a:ext cx="9096375" cy="10282555"/>
            </a:xfrm>
            <a:custGeom>
              <a:avLst/>
              <a:gdLst/>
              <a:ahLst/>
              <a:cxnLst/>
              <a:rect l="l" t="t" r="r" b="b"/>
              <a:pathLst>
                <a:path w="9096375" h="10282555">
                  <a:moveTo>
                    <a:pt x="9096373" y="0"/>
                  </a:moveTo>
                  <a:lnTo>
                    <a:pt x="0" y="6240655"/>
                  </a:lnTo>
                  <a:lnTo>
                    <a:pt x="2750123" y="10282416"/>
                  </a:lnTo>
                  <a:lnTo>
                    <a:pt x="9096373" y="10282416"/>
                  </a:lnTo>
                  <a:lnTo>
                    <a:pt x="9096373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5013" y="169811"/>
              <a:ext cx="6515087" cy="921945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8461" y="378700"/>
            <a:ext cx="7345680" cy="573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807F26-2978-F3B4-CC89-A73CBABDEA1C}"/>
              </a:ext>
            </a:extLst>
          </p:cNvPr>
          <p:cNvSpPr txBox="1"/>
          <p:nvPr/>
        </p:nvSpPr>
        <p:spPr>
          <a:xfrm>
            <a:off x="1336100" y="1047217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210" dirty="0">
                <a:solidFill>
                  <a:srgbClr val="191919"/>
                </a:solidFill>
                <a:latin typeface="Microsoft Sans Serif"/>
                <a:cs typeface="Microsoft Sans Serif"/>
              </a:rPr>
              <a:t>T</a:t>
            </a:r>
            <a:r>
              <a:rPr lang="en-US" sz="2400" spc="30" dirty="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pti</a:t>
            </a:r>
            <a:r>
              <a:rPr lang="en-US" sz="2400" spc="50" dirty="0">
                <a:solidFill>
                  <a:srgbClr val="191919"/>
                </a:solidFill>
                <a:latin typeface="Microsoft Sans Serif"/>
                <a:cs typeface="Microsoft Sans Serif"/>
              </a:rPr>
              <a:t>m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i</a:t>
            </a:r>
            <a:r>
              <a:rPr lang="en-US" sz="2400" spc="-60" dirty="0">
                <a:solidFill>
                  <a:srgbClr val="191919"/>
                </a:solidFill>
                <a:latin typeface="Microsoft Sans Serif"/>
                <a:cs typeface="Microsoft Sans Serif"/>
              </a:rPr>
              <a:t>z</a:t>
            </a:r>
            <a:r>
              <a:rPr lang="en-US" sz="2400" spc="-25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191919"/>
                </a:solidFill>
                <a:latin typeface="Microsoft Sans Serif"/>
                <a:cs typeface="Microsoft Sans Serif"/>
              </a:rPr>
              <a:t>U</a:t>
            </a:r>
            <a:r>
              <a:rPr lang="en-US" sz="2400" spc="-40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-50" dirty="0">
                <a:solidFill>
                  <a:srgbClr val="191919"/>
                </a:solidFill>
                <a:latin typeface="Microsoft Sans Serif"/>
                <a:cs typeface="Microsoft Sans Serif"/>
              </a:rPr>
              <a:t>V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re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sou</a:t>
            </a:r>
            <a:r>
              <a:rPr lang="en-US" sz="24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lang="en-US" sz="24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c</a:t>
            </a:r>
            <a:r>
              <a:rPr lang="en-US" sz="2400" spc="-25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llo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c</a:t>
            </a:r>
            <a:r>
              <a:rPr lang="en-US" sz="24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tion,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org</a:t>
            </a:r>
            <a:r>
              <a:rPr lang="en-US" sz="24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ni</a:t>
            </a:r>
            <a:r>
              <a:rPr lang="en-US" sz="2400" spc="-50" dirty="0">
                <a:solidFill>
                  <a:srgbClr val="191919"/>
                </a:solidFill>
                <a:latin typeface="Microsoft Sans Serif"/>
                <a:cs typeface="Microsoft Sans Serif"/>
              </a:rPr>
              <a:t>z</a:t>
            </a:r>
            <a:r>
              <a:rPr lang="en-US" sz="24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tions  should adopt best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practices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such </a:t>
            </a:r>
            <a:r>
              <a:rPr lang="en-US" sz="24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as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continuous </a:t>
            </a:r>
            <a:r>
              <a:rPr lang="en-US" sz="24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training,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investing in </a:t>
            </a:r>
            <a:r>
              <a:rPr lang="en-US" sz="2400" spc="5" dirty="0">
                <a:latin typeface="Microsoft Sans Serif"/>
                <a:cs typeface="Microsoft Sans Serif"/>
              </a:rPr>
              <a:t>cutting-edge </a:t>
            </a:r>
            <a:r>
              <a:rPr lang="en-US" sz="2400" spc="10" dirty="0">
                <a:latin typeface="Microsoft Sans Serif"/>
                <a:cs typeface="Microsoft Sans Serif"/>
              </a:rPr>
              <a:t>technology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,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f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oste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ri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ng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cu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lt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u</a:t>
            </a:r>
            <a:r>
              <a:rPr lang="en-US" sz="24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lang="en-US" sz="2400" spc="-25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of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in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n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lang="en-US" sz="2400" spc="-20" dirty="0">
                <a:solidFill>
                  <a:srgbClr val="191919"/>
                </a:solidFill>
                <a:latin typeface="Microsoft Sans Serif"/>
                <a:cs typeface="Microsoft Sans Serif"/>
              </a:rPr>
              <a:t>v</a:t>
            </a:r>
            <a:r>
              <a:rPr lang="en-US" sz="24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tion.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Th</a:t>
            </a:r>
            <a:r>
              <a:rPr lang="en-US" sz="24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se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p</a:t>
            </a:r>
            <a:r>
              <a:rPr lang="en-US" sz="24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lang="en-US" sz="24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c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ti</a:t>
            </a:r>
            <a:r>
              <a:rPr lang="en-US" sz="24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c</a:t>
            </a:r>
            <a:r>
              <a:rPr lang="en-US" sz="24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w</a:t>
            </a:r>
            <a:r>
              <a:rPr lang="en-US" sz="24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ill  ensure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sustainable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effective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UAV</a:t>
            </a:r>
            <a:r>
              <a:rPr lang="en-US" sz="24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operations.</a:t>
            </a:r>
            <a:endParaRPr lang="en-US" sz="2400" dirty="0">
              <a:latin typeface="Microsoft Sans Serif"/>
              <a:cs typeface="Microsoft Sans Serif"/>
            </a:endParaRPr>
          </a:p>
          <a:p>
            <a:endParaRPr lang="en-IN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14254C-E240-AC5D-C986-635C91CD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510" y="2971535"/>
            <a:ext cx="7516274" cy="3391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8E3950-FF5C-2514-3FB8-740724BBB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922" y="6365277"/>
            <a:ext cx="7554379" cy="35723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FDDDB-1EA8-68FD-F67F-99174CFA6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" y="0"/>
            <a:ext cx="18297762" cy="102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9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11" y="774"/>
            <a:ext cx="5031105" cy="434340"/>
          </a:xfrm>
          <a:custGeom>
            <a:avLst/>
            <a:gdLst/>
            <a:ahLst/>
            <a:cxnLst/>
            <a:rect l="l" t="t" r="r" b="b"/>
            <a:pathLst>
              <a:path w="5031105" h="434340">
                <a:moveTo>
                  <a:pt x="5030533" y="0"/>
                </a:moveTo>
                <a:lnTo>
                  <a:pt x="0" y="0"/>
                </a:lnTo>
                <a:lnTo>
                  <a:pt x="0" y="217170"/>
                </a:lnTo>
                <a:lnTo>
                  <a:pt x="0" y="434340"/>
                </a:lnTo>
                <a:lnTo>
                  <a:pt x="5030533" y="434340"/>
                </a:lnTo>
                <a:lnTo>
                  <a:pt x="5030533" y="217170"/>
                </a:lnTo>
                <a:lnTo>
                  <a:pt x="5030533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26243" y="7135"/>
            <a:ext cx="7962265" cy="10280015"/>
          </a:xfrm>
          <a:custGeom>
            <a:avLst/>
            <a:gdLst/>
            <a:ahLst/>
            <a:cxnLst/>
            <a:rect l="l" t="t" r="r" b="b"/>
            <a:pathLst>
              <a:path w="7962265" h="10280015">
                <a:moveTo>
                  <a:pt x="7961755" y="0"/>
                </a:moveTo>
                <a:lnTo>
                  <a:pt x="0" y="6238102"/>
                </a:lnTo>
                <a:lnTo>
                  <a:pt x="2750161" y="10279862"/>
                </a:lnTo>
                <a:lnTo>
                  <a:pt x="3598219" y="10279862"/>
                </a:lnTo>
                <a:lnTo>
                  <a:pt x="7952994" y="10267202"/>
                </a:lnTo>
                <a:lnTo>
                  <a:pt x="7961755" y="4312065"/>
                </a:lnTo>
                <a:lnTo>
                  <a:pt x="7961755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39" y="1399032"/>
            <a:ext cx="7318248" cy="6217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45013" y="169811"/>
            <a:ext cx="6515087" cy="921945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86234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5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909" y="0"/>
                </a:lnTo>
                <a:lnTo>
                  <a:pt x="1277909" y="1277909"/>
                </a:lnTo>
                <a:lnTo>
                  <a:pt x="639315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12571-9BDA-2A0D-9A0A-B56AC3495900}"/>
              </a:ext>
            </a:extLst>
          </p:cNvPr>
          <p:cNvSpPr txBox="1"/>
          <p:nvPr/>
        </p:nvSpPr>
        <p:spPr>
          <a:xfrm>
            <a:off x="996950" y="2406650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The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future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of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UAV</a:t>
            </a:r>
            <a:r>
              <a:rPr lang="en-US" sz="28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resource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is</a:t>
            </a:r>
            <a:r>
              <a:rPr lang="en-US" sz="28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promising,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with </a:t>
            </a:r>
            <a:r>
              <a:rPr lang="en-US" sz="2800" spc="-6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advancements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in </a:t>
            </a:r>
            <a:r>
              <a:rPr lang="en-US" sz="2800" dirty="0">
                <a:latin typeface="Microsoft Sans Serif"/>
                <a:cs typeface="Microsoft Sans Serif"/>
              </a:rPr>
              <a:t>AI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,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machine </a:t>
            </a:r>
            <a:r>
              <a:rPr lang="en-US" sz="28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learning,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improved </a:t>
            </a:r>
            <a:r>
              <a:rPr lang="en-US" sz="28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sensor technologies. </a:t>
            </a:r>
            <a:r>
              <a:rPr lang="en-US" sz="28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These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innovations </a:t>
            </a:r>
            <a:r>
              <a:rPr lang="en-US" sz="28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will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further </a:t>
            </a:r>
            <a:r>
              <a:rPr lang="en-US" sz="28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enhance </a:t>
            </a:r>
            <a:r>
              <a:rPr lang="en-US" sz="28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ability </a:t>
            </a:r>
            <a:r>
              <a:rPr lang="en-US" sz="28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to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prioritize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tasks dynamically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manage</a:t>
            </a:r>
            <a:r>
              <a:rPr lang="en-US" sz="2800" spc="-14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routes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effectively.</a:t>
            </a:r>
            <a:endParaRPr lang="en-US" sz="2800" dirty="0">
              <a:latin typeface="Microsoft Sans Serif"/>
              <a:cs typeface="Microsoft Sans Serif"/>
            </a:endParaRP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4664" y="1383792"/>
            <a:ext cx="7373112" cy="64312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7659985" y="6257099"/>
            <a:ext cx="628015" cy="1278255"/>
          </a:xfrm>
          <a:custGeom>
            <a:avLst/>
            <a:gdLst/>
            <a:ahLst/>
            <a:cxnLst/>
            <a:rect l="l" t="t" r="r" b="b"/>
            <a:pathLst>
              <a:path w="628015" h="1278254">
                <a:moveTo>
                  <a:pt x="628005" y="1277912"/>
                </a:moveTo>
                <a:lnTo>
                  <a:pt x="0" y="1277912"/>
                </a:lnTo>
                <a:lnTo>
                  <a:pt x="0" y="0"/>
                </a:lnTo>
                <a:lnTo>
                  <a:pt x="628005" y="0"/>
                </a:lnTo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927159"/>
            <a:ext cx="7021195" cy="7360920"/>
          </a:xfrm>
          <a:custGeom>
            <a:avLst/>
            <a:gdLst/>
            <a:ahLst/>
            <a:cxnLst/>
            <a:rect l="l" t="t" r="r" b="b"/>
            <a:pathLst>
              <a:path w="7021195" h="7360920">
                <a:moveTo>
                  <a:pt x="6640817" y="4555998"/>
                </a:moveTo>
                <a:lnTo>
                  <a:pt x="0" y="0"/>
                </a:lnTo>
                <a:lnTo>
                  <a:pt x="0" y="7360615"/>
                </a:lnTo>
                <a:lnTo>
                  <a:pt x="4736160" y="7360615"/>
                </a:lnTo>
                <a:lnTo>
                  <a:pt x="6640817" y="4561395"/>
                </a:lnTo>
                <a:lnTo>
                  <a:pt x="6640817" y="4555998"/>
                </a:lnTo>
                <a:close/>
              </a:path>
              <a:path w="7021195" h="7360920">
                <a:moveTo>
                  <a:pt x="7020611" y="7326770"/>
                </a:moveTo>
                <a:lnTo>
                  <a:pt x="6471971" y="7326770"/>
                </a:lnTo>
                <a:lnTo>
                  <a:pt x="6471971" y="7359840"/>
                </a:lnTo>
                <a:lnTo>
                  <a:pt x="7020611" y="7359840"/>
                </a:lnTo>
                <a:lnTo>
                  <a:pt x="7020611" y="732677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67003" y="10253928"/>
            <a:ext cx="548640" cy="33655"/>
          </a:xfrm>
          <a:custGeom>
            <a:avLst/>
            <a:gdLst/>
            <a:ahLst/>
            <a:cxnLst/>
            <a:rect l="l" t="t" r="r" b="b"/>
            <a:pathLst>
              <a:path w="548640" h="33654">
                <a:moveTo>
                  <a:pt x="548640" y="33069"/>
                </a:moveTo>
                <a:lnTo>
                  <a:pt x="0" y="33069"/>
                </a:lnTo>
                <a:lnTo>
                  <a:pt x="0" y="0"/>
                </a:lnTo>
                <a:lnTo>
                  <a:pt x="548640" y="0"/>
                </a:lnTo>
                <a:lnTo>
                  <a:pt x="548640" y="33069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62035" y="10253928"/>
            <a:ext cx="548640" cy="33655"/>
          </a:xfrm>
          <a:custGeom>
            <a:avLst/>
            <a:gdLst/>
            <a:ahLst/>
            <a:cxnLst/>
            <a:rect l="l" t="t" r="r" b="b"/>
            <a:pathLst>
              <a:path w="548640" h="33654">
                <a:moveTo>
                  <a:pt x="548640" y="33069"/>
                </a:moveTo>
                <a:lnTo>
                  <a:pt x="0" y="33069"/>
                </a:lnTo>
                <a:lnTo>
                  <a:pt x="0" y="0"/>
                </a:lnTo>
                <a:lnTo>
                  <a:pt x="548640" y="0"/>
                </a:lnTo>
                <a:lnTo>
                  <a:pt x="548640" y="33069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33481" y="6931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76"/>
                </a:lnTo>
                <a:lnTo>
                  <a:pt x="274307" y="548576"/>
                </a:lnTo>
                <a:lnTo>
                  <a:pt x="548627" y="548576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8514" y="6931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27" y="0"/>
                </a:moveTo>
                <a:lnTo>
                  <a:pt x="0" y="0"/>
                </a:lnTo>
                <a:lnTo>
                  <a:pt x="0" y="548576"/>
                </a:lnTo>
                <a:lnTo>
                  <a:pt x="274320" y="548576"/>
                </a:lnTo>
                <a:lnTo>
                  <a:pt x="548627" y="548576"/>
                </a:lnTo>
                <a:lnTo>
                  <a:pt x="548627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23546" y="6931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39" h="548640">
                <a:moveTo>
                  <a:pt x="548640" y="0"/>
                </a:moveTo>
                <a:lnTo>
                  <a:pt x="0" y="0"/>
                </a:lnTo>
                <a:lnTo>
                  <a:pt x="0" y="548576"/>
                </a:lnTo>
                <a:lnTo>
                  <a:pt x="274320" y="548576"/>
                </a:lnTo>
                <a:lnTo>
                  <a:pt x="548640" y="548576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11399" y="8855202"/>
            <a:ext cx="2230120" cy="154305"/>
          </a:xfrm>
          <a:custGeom>
            <a:avLst/>
            <a:gdLst/>
            <a:ahLst/>
            <a:cxnLst/>
            <a:rect l="l" t="t" r="r" b="b"/>
            <a:pathLst>
              <a:path w="2230120" h="154304">
                <a:moveTo>
                  <a:pt x="101" y="0"/>
                </a:moveTo>
                <a:lnTo>
                  <a:pt x="0" y="152628"/>
                </a:lnTo>
                <a:lnTo>
                  <a:pt x="2229840" y="154076"/>
                </a:lnTo>
                <a:lnTo>
                  <a:pt x="2229942" y="1435"/>
                </a:lnTo>
                <a:lnTo>
                  <a:pt x="101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09F06-3B31-E2F5-B784-76C0824C934E}"/>
              </a:ext>
            </a:extLst>
          </p:cNvPr>
          <p:cNvSpPr txBox="1"/>
          <p:nvPr/>
        </p:nvSpPr>
        <p:spPr>
          <a:xfrm>
            <a:off x="9607550" y="2559050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In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conclusion, optimizing </a:t>
            </a:r>
            <a:r>
              <a:rPr lang="en-US" sz="24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UAV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resource 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through </a:t>
            </a:r>
            <a:r>
              <a:rPr lang="en-US" sz="24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0" dirty="0">
                <a:latin typeface="Microsoft Sans Serif"/>
                <a:cs typeface="Microsoft Sans Serif"/>
              </a:rPr>
              <a:t>dynamic </a:t>
            </a:r>
            <a:r>
              <a:rPr lang="en-US" sz="2400" spc="10" dirty="0">
                <a:latin typeface="Microsoft Sans Serif"/>
                <a:cs typeface="Microsoft Sans Serif"/>
              </a:rPr>
              <a:t>prioritization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400" spc="20" dirty="0">
                <a:latin typeface="Microsoft Sans Serif"/>
                <a:cs typeface="Microsoft Sans Serif"/>
              </a:rPr>
              <a:t>modular </a:t>
            </a:r>
            <a:r>
              <a:rPr lang="en-US" sz="2400" spc="15" dirty="0">
                <a:latin typeface="Microsoft Sans Serif"/>
                <a:cs typeface="Microsoft Sans Serif"/>
              </a:rPr>
              <a:t>route management 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is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essential for 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maximizing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operational </a:t>
            </a:r>
            <a:r>
              <a:rPr lang="en-US" sz="24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efficiency. </a:t>
            </a:r>
            <a:r>
              <a:rPr lang="en-US" sz="24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As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technology </a:t>
            </a:r>
            <a:r>
              <a:rPr lang="en-US" sz="24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continues</a:t>
            </a:r>
            <a:r>
              <a:rPr lang="en-US" sz="24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40" dirty="0">
                <a:solidFill>
                  <a:srgbClr val="191919"/>
                </a:solidFill>
                <a:latin typeface="Microsoft Sans Serif"/>
                <a:cs typeface="Microsoft Sans Serif"/>
              </a:rPr>
              <a:t>to</a:t>
            </a:r>
            <a:r>
              <a:rPr lang="en-US" sz="24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evolve,</a:t>
            </a:r>
            <a:r>
              <a:rPr lang="en-US" sz="24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potential</a:t>
            </a:r>
            <a:r>
              <a:rPr lang="en-US" sz="24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for</a:t>
            </a:r>
            <a:r>
              <a:rPr lang="en-US" sz="2400" spc="-14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solidFill>
                  <a:srgbClr val="191919"/>
                </a:solidFill>
                <a:latin typeface="Microsoft Sans Serif"/>
                <a:cs typeface="Microsoft Sans Serif"/>
              </a:rPr>
              <a:t>UAVs</a:t>
            </a:r>
            <a:r>
              <a:rPr lang="en-US" sz="24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in</a:t>
            </a:r>
            <a:r>
              <a:rPr lang="en-US" sz="24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various</a:t>
            </a:r>
            <a:r>
              <a:rPr lang="en-US" sz="24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applications </a:t>
            </a:r>
            <a:r>
              <a:rPr lang="en-US" sz="2400" spc="-5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will</a:t>
            </a:r>
            <a:r>
              <a:rPr lang="en-US" sz="2400" spc="-1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only</a:t>
            </a:r>
            <a:r>
              <a:rPr lang="en-US" sz="2400" spc="-1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5" dirty="0">
                <a:solidFill>
                  <a:srgbClr val="191919"/>
                </a:solidFill>
                <a:latin typeface="Microsoft Sans Serif"/>
                <a:cs typeface="Microsoft Sans Serif"/>
              </a:rPr>
              <a:t>grow,</a:t>
            </a:r>
            <a:r>
              <a:rPr lang="en-US" sz="2400" spc="-1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paving</a:t>
            </a:r>
            <a:r>
              <a:rPr lang="en-US" sz="2400" spc="-1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1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way</a:t>
            </a:r>
            <a:r>
              <a:rPr lang="en-US" sz="2400" spc="-1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for</a:t>
            </a:r>
            <a:r>
              <a:rPr lang="en-US" sz="2400" spc="-14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innovative</a:t>
            </a:r>
            <a:r>
              <a:rPr lang="en-US" sz="2400" spc="-1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solutions.</a:t>
            </a:r>
            <a:endParaRPr lang="en-US" sz="2400" dirty="0">
              <a:latin typeface="Microsoft Sans Serif"/>
              <a:cs typeface="Microsoft Sans Serif"/>
            </a:endParaRPr>
          </a:p>
          <a:p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BA7E53-F97C-7241-31C7-400E9443E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851" y="4915650"/>
            <a:ext cx="4572638" cy="3962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2E97E-F5A8-DE33-0697-31399D65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875" y="3309111"/>
            <a:ext cx="4695825" cy="5895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41EE3C-2EF2-0FEA-4D55-A1BCE5B1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0" y="5236706"/>
            <a:ext cx="431482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97650-7EF4-1E72-9BE1-65171F40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00700" cy="102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0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41852" y="0"/>
            <a:ext cx="1946275" cy="3541395"/>
          </a:xfrm>
          <a:custGeom>
            <a:avLst/>
            <a:gdLst/>
            <a:ahLst/>
            <a:cxnLst/>
            <a:rect l="l" t="t" r="r" b="b"/>
            <a:pathLst>
              <a:path w="1946275" h="3541395">
                <a:moveTo>
                  <a:pt x="1925955" y="0"/>
                </a:moveTo>
                <a:lnTo>
                  <a:pt x="1097915" y="0"/>
                </a:lnTo>
                <a:lnTo>
                  <a:pt x="0" y="745909"/>
                </a:lnTo>
                <a:lnTo>
                  <a:pt x="1946021" y="3540912"/>
                </a:lnTo>
                <a:lnTo>
                  <a:pt x="1925955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6234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5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909" y="0"/>
                </a:lnTo>
                <a:lnTo>
                  <a:pt x="1277909" y="1277909"/>
                </a:lnTo>
                <a:lnTo>
                  <a:pt x="639315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84096" y="1422241"/>
            <a:ext cx="12178030" cy="768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50" spc="145" dirty="0"/>
              <a:t>Introduction</a:t>
            </a:r>
            <a:r>
              <a:rPr sz="4850" spc="-320" dirty="0"/>
              <a:t> </a:t>
            </a:r>
            <a:r>
              <a:rPr sz="4850" spc="170" dirty="0"/>
              <a:t>to</a:t>
            </a:r>
            <a:r>
              <a:rPr sz="4850" spc="-315" dirty="0"/>
              <a:t> </a:t>
            </a:r>
            <a:r>
              <a:rPr sz="4850" spc="90" dirty="0"/>
              <a:t>UAV</a:t>
            </a:r>
            <a:r>
              <a:rPr sz="4850" spc="-320" dirty="0"/>
              <a:t> </a:t>
            </a:r>
            <a:r>
              <a:rPr sz="4850" spc="180" dirty="0"/>
              <a:t>Resource</a:t>
            </a:r>
            <a:r>
              <a:rPr sz="4850" spc="-315" dirty="0"/>
              <a:t> </a:t>
            </a:r>
            <a:r>
              <a:rPr sz="4850" spc="150" dirty="0"/>
              <a:t>Allocation</a:t>
            </a:r>
            <a:endParaRPr sz="48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452AA-5885-3E9B-1F95-E927AF216202}"/>
              </a:ext>
            </a:extLst>
          </p:cNvPr>
          <p:cNvSpPr txBox="1"/>
          <p:nvPr/>
        </p:nvSpPr>
        <p:spPr>
          <a:xfrm>
            <a:off x="1584096" y="2330450"/>
            <a:ext cx="135860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In</a:t>
            </a:r>
            <a:r>
              <a:rPr lang="en-US" sz="28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today’s</a:t>
            </a:r>
            <a:r>
              <a:rPr lang="en-US" sz="28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rapidly</a:t>
            </a:r>
            <a:r>
              <a:rPr lang="en-US" sz="28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evolving</a:t>
            </a:r>
            <a:r>
              <a:rPr lang="en-US" sz="28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landscape,</a:t>
            </a:r>
            <a:r>
              <a:rPr lang="en-US" sz="28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10" dirty="0">
                <a:latin typeface="Microsoft Sans Serif"/>
                <a:cs typeface="Microsoft Sans Serif"/>
              </a:rPr>
              <a:t>Unmanned</a:t>
            </a:r>
            <a:r>
              <a:rPr lang="en-US" sz="2800" spc="-130" dirty="0">
                <a:latin typeface="Microsoft Sans Serif"/>
                <a:cs typeface="Microsoft Sans Serif"/>
              </a:rPr>
              <a:t> </a:t>
            </a:r>
            <a:r>
              <a:rPr lang="en-US" sz="2800" spc="-10" dirty="0">
                <a:latin typeface="Microsoft Sans Serif"/>
                <a:cs typeface="Microsoft Sans Serif"/>
              </a:rPr>
              <a:t>Aerial</a:t>
            </a:r>
            <a:r>
              <a:rPr lang="en-US" sz="2800" spc="-130" dirty="0">
                <a:latin typeface="Microsoft Sans Serif"/>
                <a:cs typeface="Microsoft Sans Serif"/>
              </a:rPr>
              <a:t> </a:t>
            </a:r>
            <a:r>
              <a:rPr lang="en-US" sz="2800" spc="-20" dirty="0">
                <a:latin typeface="Microsoft Sans Serif"/>
                <a:cs typeface="Microsoft Sans Serif"/>
              </a:rPr>
              <a:t>Vehicles</a:t>
            </a:r>
            <a:r>
              <a:rPr lang="en-US" sz="2800" spc="-135" dirty="0">
                <a:latin typeface="Microsoft Sans Serif"/>
                <a:cs typeface="Microsoft Sans Serif"/>
              </a:rPr>
              <a:t> </a:t>
            </a:r>
            <a:r>
              <a:rPr lang="en-US" sz="2800" spc="-15" dirty="0">
                <a:latin typeface="Microsoft Sans Serif"/>
                <a:cs typeface="Microsoft Sans Serif"/>
              </a:rPr>
              <a:t>(UAVs)</a:t>
            </a:r>
            <a:r>
              <a:rPr lang="en-US" sz="2800" spc="-130" dirty="0">
                <a:latin typeface="Microsoft Sans Serif"/>
                <a:cs typeface="Microsoft Sans Serif"/>
              </a:rPr>
              <a:t> </a:t>
            </a:r>
            <a:r>
              <a:rPr lang="en-US" sz="28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are</a:t>
            </a:r>
            <a:r>
              <a:rPr lang="en-US" sz="28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becoming</a:t>
            </a:r>
            <a:r>
              <a:rPr lang="en-US" sz="28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vital </a:t>
            </a:r>
            <a:r>
              <a:rPr lang="en-US" sz="2800" spc="-6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for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various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applications.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This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presentation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explores </a:t>
            </a:r>
            <a:r>
              <a:rPr lang="en-US" sz="2800" dirty="0">
                <a:latin typeface="Microsoft Sans Serif"/>
                <a:cs typeface="Microsoft Sans Serif"/>
              </a:rPr>
              <a:t>strategies </a:t>
            </a:r>
            <a:r>
              <a:rPr lang="en-US" sz="2800" spc="5" dirty="0">
                <a:latin typeface="Microsoft Sans Serif"/>
                <a:cs typeface="Microsoft Sans Serif"/>
              </a:rPr>
              <a:t>for </a:t>
            </a:r>
            <a:r>
              <a:rPr lang="en-US" sz="2800" spc="10" dirty="0">
                <a:latin typeface="Microsoft Sans Serif"/>
                <a:cs typeface="Microsoft Sans Serif"/>
              </a:rPr>
              <a:t>optimizing </a:t>
            </a:r>
            <a:r>
              <a:rPr lang="en-US" sz="2800" spc="-5" dirty="0">
                <a:latin typeface="Microsoft Sans Serif"/>
                <a:cs typeface="Microsoft Sans Serif"/>
              </a:rPr>
              <a:t>resource </a:t>
            </a:r>
            <a:r>
              <a:rPr lang="en-US" sz="2800" dirty="0"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latin typeface="Microsoft Sans Serif"/>
                <a:cs typeface="Microsoft Sans Serif"/>
              </a:rPr>
              <a:t>allocation </a:t>
            </a:r>
            <a:r>
              <a:rPr lang="en-US" sz="28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through </a:t>
            </a:r>
            <a:r>
              <a:rPr lang="en-US" sz="28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dynamic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prioritization and </a:t>
            </a:r>
            <a:r>
              <a:rPr lang="en-US" sz="28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modular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route management,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enhancing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efficiency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effectiveness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in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UAV</a:t>
            </a:r>
            <a:r>
              <a:rPr lang="en-US" sz="28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operations.</a:t>
            </a:r>
            <a:endParaRPr lang="en-US" sz="2800" dirty="0">
              <a:latin typeface="Microsoft Sans Serif"/>
              <a:cs typeface="Microsoft Sans Serif"/>
            </a:endParaRPr>
          </a:p>
          <a:p>
            <a:endParaRPr lang="en-IN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4AD28B-9BE0-B97C-CC1F-82C97761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361" y="4404782"/>
            <a:ext cx="4429743" cy="5068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384300-5CA8-9219-C43C-7EC286AD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41" y="4423832"/>
            <a:ext cx="4181475" cy="518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DB564F-EA00-92B1-D470-72C76C1C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096" y="4404782"/>
            <a:ext cx="43053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4096" y="1431766"/>
            <a:ext cx="12276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180" dirty="0">
                <a:solidFill>
                  <a:srgbClr val="191919"/>
                </a:solidFill>
                <a:latin typeface="Trebuchet MS"/>
                <a:cs typeface="Trebuchet MS"/>
              </a:rPr>
              <a:t>Understanding</a:t>
            </a:r>
            <a:r>
              <a:rPr sz="4950" b="1" spc="-3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4950" b="1" spc="75" dirty="0">
                <a:solidFill>
                  <a:srgbClr val="191919"/>
                </a:solidFill>
                <a:latin typeface="Trebuchet MS"/>
                <a:cs typeface="Trebuchet MS"/>
              </a:rPr>
              <a:t>UAV</a:t>
            </a:r>
            <a:r>
              <a:rPr sz="4950" b="1" spc="-3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4950" b="1" spc="170" dirty="0">
                <a:solidFill>
                  <a:srgbClr val="191919"/>
                </a:solidFill>
                <a:latin typeface="Trebuchet MS"/>
                <a:cs typeface="Trebuchet MS"/>
              </a:rPr>
              <a:t>Resource</a:t>
            </a:r>
            <a:r>
              <a:rPr sz="4950" b="1" spc="-3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4950" b="1" spc="140" dirty="0">
                <a:solidFill>
                  <a:srgbClr val="191919"/>
                </a:solidFill>
                <a:latin typeface="Trebuchet MS"/>
                <a:cs typeface="Trebuchet MS"/>
              </a:rPr>
              <a:t>Allocation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4D1CD-C82F-9EBB-66B0-8BA23D8C9FAE}"/>
              </a:ext>
            </a:extLst>
          </p:cNvPr>
          <p:cNvSpPr txBox="1"/>
          <p:nvPr/>
        </p:nvSpPr>
        <p:spPr>
          <a:xfrm>
            <a:off x="1911350" y="2559050"/>
            <a:ext cx="1181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UAV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resource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involves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distributing </a:t>
            </a:r>
            <a:r>
              <a:rPr lang="en-US" sz="2400" spc="10" dirty="0">
                <a:latin typeface="Microsoft Sans Serif"/>
                <a:cs typeface="Microsoft Sans Serif"/>
              </a:rPr>
              <a:t>limited </a:t>
            </a:r>
            <a:r>
              <a:rPr lang="en-US" sz="2400" dirty="0">
                <a:latin typeface="Microsoft Sans Serif"/>
                <a:cs typeface="Microsoft Sans Serif"/>
              </a:rPr>
              <a:t>resources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such 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as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time, 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fuel,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payload </a:t>
            </a:r>
            <a:r>
              <a:rPr lang="en-US" sz="24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to 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achieve 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mission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objectives. 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Effective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 is crucial for maximizing </a:t>
            </a:r>
            <a:r>
              <a:rPr lang="en-US" sz="24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operational</a:t>
            </a:r>
            <a:r>
              <a:rPr lang="en-US" sz="2400" spc="-135" dirty="0">
                <a:latin typeface="Microsoft Sans Serif"/>
                <a:cs typeface="Microsoft Sans Serif"/>
              </a:rPr>
              <a:t> </a:t>
            </a:r>
            <a:r>
              <a:rPr lang="en-US" sz="2400" spc="-5" dirty="0">
                <a:latin typeface="Microsoft Sans Serif"/>
                <a:cs typeface="Microsoft Sans Serif"/>
              </a:rPr>
              <a:t>efficiency</a:t>
            </a:r>
            <a:r>
              <a:rPr lang="en-US" sz="2400" spc="-13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</a:t>
            </a:r>
            <a:r>
              <a:rPr lang="en-US" sz="24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ensuring</a:t>
            </a:r>
            <a:r>
              <a:rPr lang="en-US" sz="24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4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45" dirty="0">
                <a:solidFill>
                  <a:srgbClr val="191919"/>
                </a:solidFill>
                <a:latin typeface="Microsoft Sans Serif"/>
                <a:cs typeface="Microsoft Sans Serif"/>
              </a:rPr>
              <a:t>UAVs</a:t>
            </a:r>
            <a:r>
              <a:rPr lang="en-US" sz="24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can</a:t>
            </a:r>
            <a:r>
              <a:rPr lang="en-US" sz="24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adapt</a:t>
            </a:r>
            <a:r>
              <a:rPr lang="en-US" sz="24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to</a:t>
            </a:r>
            <a:r>
              <a:rPr lang="en-US" sz="24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changing</a:t>
            </a:r>
            <a:r>
              <a:rPr lang="en-US" sz="24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conditions</a:t>
            </a:r>
            <a:r>
              <a:rPr lang="en-US" sz="24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Microsoft Sans Serif"/>
                <a:cs typeface="Microsoft Sans Serif"/>
              </a:rPr>
              <a:t>in</a:t>
            </a:r>
            <a:r>
              <a:rPr lang="en-US" sz="24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real-time.</a:t>
            </a:r>
            <a:endParaRPr lang="en-US" sz="2400" dirty="0">
              <a:latin typeface="Microsoft Sans Serif"/>
              <a:cs typeface="Microsoft Sans Serif"/>
            </a:endParaRPr>
          </a:p>
          <a:p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1CFC8-5F01-B95E-0C7F-10943333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499" y="4015158"/>
            <a:ext cx="4291117" cy="614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AB99F9-A508-05A2-2184-AB6B558A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46" y="4208344"/>
            <a:ext cx="4191000" cy="58016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AF19B-D3F1-08CE-B8D3-911CAFB14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133" y="4470748"/>
            <a:ext cx="3910117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11" y="774"/>
            <a:ext cx="5031105" cy="434340"/>
          </a:xfrm>
          <a:custGeom>
            <a:avLst/>
            <a:gdLst/>
            <a:ahLst/>
            <a:cxnLst/>
            <a:rect l="l" t="t" r="r" b="b"/>
            <a:pathLst>
              <a:path w="5031105" h="434340">
                <a:moveTo>
                  <a:pt x="5030533" y="0"/>
                </a:moveTo>
                <a:lnTo>
                  <a:pt x="0" y="0"/>
                </a:lnTo>
                <a:lnTo>
                  <a:pt x="0" y="217170"/>
                </a:lnTo>
                <a:lnTo>
                  <a:pt x="0" y="434340"/>
                </a:lnTo>
                <a:lnTo>
                  <a:pt x="5030533" y="434340"/>
                </a:lnTo>
                <a:lnTo>
                  <a:pt x="5030533" y="217170"/>
                </a:lnTo>
                <a:lnTo>
                  <a:pt x="5030533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26243" y="7135"/>
            <a:ext cx="7962265" cy="10280015"/>
          </a:xfrm>
          <a:custGeom>
            <a:avLst/>
            <a:gdLst/>
            <a:ahLst/>
            <a:cxnLst/>
            <a:rect l="l" t="t" r="r" b="b"/>
            <a:pathLst>
              <a:path w="7962265" h="10280015">
                <a:moveTo>
                  <a:pt x="7961755" y="0"/>
                </a:moveTo>
                <a:lnTo>
                  <a:pt x="0" y="6238102"/>
                </a:lnTo>
                <a:lnTo>
                  <a:pt x="2750161" y="10279862"/>
                </a:lnTo>
                <a:lnTo>
                  <a:pt x="3598219" y="10279862"/>
                </a:lnTo>
                <a:lnTo>
                  <a:pt x="7952994" y="10267202"/>
                </a:lnTo>
                <a:lnTo>
                  <a:pt x="7961755" y="4312065"/>
                </a:lnTo>
                <a:lnTo>
                  <a:pt x="7961755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39" y="1399032"/>
            <a:ext cx="7281672" cy="6035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45013" y="169811"/>
            <a:ext cx="6515087" cy="921945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86234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5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909" y="0"/>
                </a:lnTo>
                <a:lnTo>
                  <a:pt x="1277909" y="1277909"/>
                </a:lnTo>
                <a:lnTo>
                  <a:pt x="639315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8B53C-5E0D-536C-95E5-CF6DEA3034EC}"/>
              </a:ext>
            </a:extLst>
          </p:cNvPr>
          <p:cNvSpPr txBox="1"/>
          <p:nvPr/>
        </p:nvSpPr>
        <p:spPr>
          <a:xfrm>
            <a:off x="1073150" y="248285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Dynamic</a:t>
            </a:r>
            <a:r>
              <a:rPr lang="en-US" sz="32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prioritization</a:t>
            </a:r>
            <a:r>
              <a:rPr lang="en-US" sz="3200" spc="-1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refers</a:t>
            </a:r>
            <a:r>
              <a:rPr lang="en-US" sz="32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to</a:t>
            </a:r>
            <a:r>
              <a:rPr lang="en-US" sz="3200" spc="-1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the</a:t>
            </a:r>
            <a:r>
              <a:rPr lang="en-US" sz="32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ability</a:t>
            </a:r>
            <a:r>
              <a:rPr lang="en-US" sz="3200" spc="-1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to</a:t>
            </a:r>
            <a:r>
              <a:rPr lang="en-US" sz="32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adjust</a:t>
            </a:r>
            <a:r>
              <a:rPr lang="en-US" sz="3200" spc="-1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latin typeface="Microsoft Sans Serif"/>
                <a:cs typeface="Microsoft Sans Serif"/>
              </a:rPr>
              <a:t>task </a:t>
            </a:r>
            <a:r>
              <a:rPr lang="en-US" sz="3200" spc="-625" dirty="0"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latin typeface="Microsoft Sans Serif"/>
                <a:cs typeface="Microsoft Sans Serif"/>
              </a:rPr>
              <a:t>priorities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based </a:t>
            </a:r>
            <a:r>
              <a:rPr lang="en-US" sz="32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on </a:t>
            </a:r>
            <a:r>
              <a:rPr lang="en-US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real-time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data and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situational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changes. This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approach </a:t>
            </a:r>
            <a:r>
              <a:rPr lang="en-US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allows </a:t>
            </a:r>
            <a:r>
              <a:rPr lang="en-US" sz="3200" spc="-45" dirty="0">
                <a:solidFill>
                  <a:srgbClr val="191919"/>
                </a:solidFill>
                <a:latin typeface="Microsoft Sans Serif"/>
                <a:cs typeface="Microsoft Sans Serif"/>
              </a:rPr>
              <a:t>UAVs </a:t>
            </a:r>
            <a:r>
              <a:rPr lang="en-US" sz="32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to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respond </a:t>
            </a:r>
            <a:r>
              <a:rPr lang="en-US" sz="32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to </a:t>
            </a:r>
            <a:r>
              <a:rPr lang="en-US" sz="3200" spc="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latin typeface="Microsoft Sans Serif"/>
                <a:cs typeface="Microsoft Sans Serif"/>
              </a:rPr>
              <a:t>e</a:t>
            </a:r>
            <a:r>
              <a:rPr lang="en-US" sz="3200" spc="20" dirty="0">
                <a:latin typeface="Microsoft Sans Serif"/>
                <a:cs typeface="Microsoft Sans Serif"/>
              </a:rPr>
              <a:t>m</a:t>
            </a:r>
            <a:r>
              <a:rPr lang="en-US" sz="3200" spc="-30" dirty="0">
                <a:latin typeface="Microsoft Sans Serif"/>
                <a:cs typeface="Microsoft Sans Serif"/>
              </a:rPr>
              <a:t>e</a:t>
            </a:r>
            <a:r>
              <a:rPr lang="en-US" sz="3200" spc="-10" dirty="0">
                <a:latin typeface="Microsoft Sans Serif"/>
                <a:cs typeface="Microsoft Sans Serif"/>
              </a:rPr>
              <a:t>rg</a:t>
            </a:r>
            <a:r>
              <a:rPr lang="en-US" sz="3200" spc="-15" dirty="0">
                <a:latin typeface="Microsoft Sans Serif"/>
                <a:cs typeface="Microsoft Sans Serif"/>
              </a:rPr>
              <a:t>e</a:t>
            </a:r>
            <a:r>
              <a:rPr lang="en-US" sz="3200" spc="10" dirty="0">
                <a:latin typeface="Microsoft Sans Serif"/>
                <a:cs typeface="Microsoft Sans Serif"/>
              </a:rPr>
              <a:t>n</a:t>
            </a:r>
            <a:r>
              <a:rPr lang="en-US" sz="3200" spc="35" dirty="0">
                <a:latin typeface="Microsoft Sans Serif"/>
                <a:cs typeface="Microsoft Sans Serif"/>
              </a:rPr>
              <a:t>c</a:t>
            </a:r>
            <a:r>
              <a:rPr lang="en-US" sz="3200" spc="5" dirty="0">
                <a:latin typeface="Microsoft Sans Serif"/>
                <a:cs typeface="Microsoft Sans Serif"/>
              </a:rPr>
              <a:t>y</a:t>
            </a:r>
            <a:r>
              <a:rPr lang="en-US" sz="3200" spc="-140" dirty="0">
                <a:latin typeface="Microsoft Sans Serif"/>
                <a:cs typeface="Microsoft Sans Serif"/>
              </a:rPr>
              <a:t> </a:t>
            </a:r>
            <a:r>
              <a:rPr lang="en-US" sz="3200" spc="-30" dirty="0">
                <a:latin typeface="Microsoft Sans Serif"/>
                <a:cs typeface="Microsoft Sans Serif"/>
              </a:rPr>
              <a:t>re</a:t>
            </a:r>
            <a:r>
              <a:rPr lang="en-US" sz="3200" spc="15" dirty="0">
                <a:latin typeface="Microsoft Sans Serif"/>
                <a:cs typeface="Microsoft Sans Serif"/>
              </a:rPr>
              <a:t>q</a:t>
            </a:r>
            <a:r>
              <a:rPr lang="en-US" sz="3200" spc="10" dirty="0">
                <a:latin typeface="Microsoft Sans Serif"/>
                <a:cs typeface="Microsoft Sans Serif"/>
              </a:rPr>
              <a:t>u</a:t>
            </a:r>
            <a:r>
              <a:rPr lang="en-US" sz="3200" dirty="0">
                <a:latin typeface="Microsoft Sans Serif"/>
                <a:cs typeface="Microsoft Sans Serif"/>
              </a:rPr>
              <a:t>e</a:t>
            </a:r>
            <a:r>
              <a:rPr lang="en-US" sz="3200" spc="-5" dirty="0">
                <a:latin typeface="Microsoft Sans Serif"/>
                <a:cs typeface="Microsoft Sans Serif"/>
              </a:rPr>
              <a:t>s</a:t>
            </a:r>
            <a:r>
              <a:rPr lang="en-US" sz="3200" spc="30" dirty="0">
                <a:latin typeface="Microsoft Sans Serif"/>
                <a:cs typeface="Microsoft Sans Serif"/>
              </a:rPr>
              <a:t>ts</a:t>
            </a:r>
            <a:r>
              <a:rPr lang="en-US" sz="3200" spc="-140" dirty="0">
                <a:latin typeface="Microsoft Sans Serif"/>
                <a:cs typeface="Microsoft Sans Serif"/>
              </a:rPr>
              <a:t>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or</a:t>
            </a:r>
            <a:r>
              <a:rPr lang="en-US" sz="3200" spc="-18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u</a:t>
            </a:r>
            <a:r>
              <a:rPr lang="en-US" sz="32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rg</a:t>
            </a:r>
            <a:r>
              <a:rPr lang="en-US" sz="32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3200" spc="30" dirty="0">
                <a:solidFill>
                  <a:srgbClr val="191919"/>
                </a:solidFill>
                <a:latin typeface="Microsoft Sans Serif"/>
                <a:cs typeface="Microsoft Sans Serif"/>
              </a:rPr>
              <a:t>nt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40" dirty="0">
                <a:solidFill>
                  <a:srgbClr val="191919"/>
                </a:solidFill>
                <a:latin typeface="Microsoft Sans Serif"/>
                <a:cs typeface="Microsoft Sans Serif"/>
              </a:rPr>
              <a:t>t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as</a:t>
            </a:r>
            <a:r>
              <a:rPr lang="en-US" sz="3200" spc="-50" dirty="0">
                <a:solidFill>
                  <a:srgbClr val="191919"/>
                </a:solidFill>
                <a:latin typeface="Microsoft Sans Serif"/>
                <a:cs typeface="Microsoft Sans Serif"/>
              </a:rPr>
              <a:t>k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s,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ns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u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ring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tha</a:t>
            </a:r>
            <a:r>
              <a:rPr lang="en-US" sz="3200" spc="40" dirty="0">
                <a:solidFill>
                  <a:srgbClr val="191919"/>
                </a:solidFill>
                <a:latin typeface="Microsoft Sans Serif"/>
                <a:cs typeface="Microsoft Sans Serif"/>
              </a:rPr>
              <a:t>t 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critical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missions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are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completed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-20" dirty="0">
                <a:solidFill>
                  <a:srgbClr val="191919"/>
                </a:solidFill>
                <a:latin typeface="Microsoft Sans Serif"/>
                <a:cs typeface="Microsoft Sans Serif"/>
              </a:rPr>
              <a:t>promptly.</a:t>
            </a:r>
            <a:endParaRPr lang="en-US" sz="3200" dirty="0">
              <a:latin typeface="Microsoft Sans Serif"/>
              <a:cs typeface="Microsoft Sans Serif"/>
            </a:endParaRP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54529" y="9386642"/>
            <a:ext cx="544830" cy="548640"/>
          </a:xfrm>
          <a:custGeom>
            <a:avLst/>
            <a:gdLst/>
            <a:ahLst/>
            <a:cxnLst/>
            <a:rect l="l" t="t" r="r" b="b"/>
            <a:pathLst>
              <a:path w="544830" h="548640">
                <a:moveTo>
                  <a:pt x="544320" y="0"/>
                </a:moveTo>
                <a:lnTo>
                  <a:pt x="0" y="0"/>
                </a:lnTo>
                <a:lnTo>
                  <a:pt x="0" y="548580"/>
                </a:lnTo>
                <a:lnTo>
                  <a:pt x="544320" y="548580"/>
                </a:lnTo>
                <a:lnTo>
                  <a:pt x="54432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59484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65201" y="938664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548640" y="0"/>
                </a:moveTo>
                <a:lnTo>
                  <a:pt x="0" y="0"/>
                </a:lnTo>
                <a:lnTo>
                  <a:pt x="0" y="548580"/>
                </a:lnTo>
                <a:lnTo>
                  <a:pt x="274320" y="548580"/>
                </a:lnTo>
                <a:lnTo>
                  <a:pt x="548640" y="548580"/>
                </a:lnTo>
                <a:lnTo>
                  <a:pt x="548640" y="0"/>
                </a:lnTo>
                <a:close/>
              </a:path>
            </a:pathLst>
          </a:custGeom>
          <a:solidFill>
            <a:srgbClr val="DCCA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652"/>
            <a:ext cx="9095740" cy="10285730"/>
            <a:chOff x="0" y="2652"/>
            <a:chExt cx="9095740" cy="10285730"/>
          </a:xfrm>
        </p:grpSpPr>
        <p:sp>
          <p:nvSpPr>
            <p:cNvPr id="6" name="object 6"/>
            <p:cNvSpPr/>
            <p:nvPr/>
          </p:nvSpPr>
          <p:spPr>
            <a:xfrm>
              <a:off x="0" y="2652"/>
              <a:ext cx="9095740" cy="10285730"/>
            </a:xfrm>
            <a:custGeom>
              <a:avLst/>
              <a:gdLst/>
              <a:ahLst/>
              <a:cxnLst/>
              <a:rect l="l" t="t" r="r" b="b"/>
              <a:pathLst>
                <a:path w="9095740" h="10285730">
                  <a:moveTo>
                    <a:pt x="0" y="0"/>
                  </a:moveTo>
                  <a:lnTo>
                    <a:pt x="0" y="10285109"/>
                  </a:lnTo>
                  <a:lnTo>
                    <a:pt x="6348573" y="10285109"/>
                  </a:lnTo>
                  <a:lnTo>
                    <a:pt x="9095739" y="6247719"/>
                  </a:lnTo>
                  <a:lnTo>
                    <a:pt x="9095739" y="6240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24" y="169811"/>
              <a:ext cx="6505574" cy="921945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6221583" y="8567991"/>
            <a:ext cx="1278255" cy="1278255"/>
          </a:xfrm>
          <a:custGeom>
            <a:avLst/>
            <a:gdLst/>
            <a:ahLst/>
            <a:cxnLst/>
            <a:rect l="l" t="t" r="r" b="b"/>
            <a:pathLst>
              <a:path w="1278255" h="1278254">
                <a:moveTo>
                  <a:pt x="639318" y="1277909"/>
                </a:moveTo>
                <a:lnTo>
                  <a:pt x="0" y="1277909"/>
                </a:lnTo>
                <a:lnTo>
                  <a:pt x="0" y="0"/>
                </a:lnTo>
                <a:lnTo>
                  <a:pt x="1277874" y="0"/>
                </a:lnTo>
                <a:lnTo>
                  <a:pt x="1277874" y="1277909"/>
                </a:lnTo>
                <a:lnTo>
                  <a:pt x="639318" y="1277909"/>
                </a:lnTo>
                <a:close/>
              </a:path>
            </a:pathLst>
          </a:custGeom>
          <a:ln w="152628">
            <a:solidFill>
              <a:srgbClr val="DCCA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8568" y="1399032"/>
            <a:ext cx="7367016" cy="697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230696-1E83-2C6C-0EE4-1A7B7868A8EF}"/>
              </a:ext>
            </a:extLst>
          </p:cNvPr>
          <p:cNvSpPr txBox="1"/>
          <p:nvPr/>
        </p:nvSpPr>
        <p:spPr>
          <a:xfrm>
            <a:off x="8616950" y="2559050"/>
            <a:ext cx="90957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Mo</a:t>
            </a:r>
            <a:r>
              <a:rPr lang="en-IN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d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u</a:t>
            </a:r>
            <a:r>
              <a:rPr lang="en-IN" sz="32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l</a:t>
            </a:r>
            <a:r>
              <a:rPr lang="en-IN" sz="32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IN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lang="en-IN" sz="3200" spc="-18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lang="en-IN" sz="32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ute</a:t>
            </a:r>
            <a:r>
              <a:rPr lang="en-IN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55" dirty="0">
                <a:solidFill>
                  <a:srgbClr val="191919"/>
                </a:solidFill>
                <a:latin typeface="Microsoft Sans Serif"/>
                <a:cs typeface="Microsoft Sans Serif"/>
              </a:rPr>
              <a:t>m</a:t>
            </a:r>
            <a:r>
              <a:rPr lang="en-IN" sz="32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IN" sz="32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n</a:t>
            </a:r>
            <a:r>
              <a:rPr lang="en-IN" sz="32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IN" sz="32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g</a:t>
            </a:r>
            <a:r>
              <a:rPr lang="en-IN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IN" sz="32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m</a:t>
            </a:r>
            <a:r>
              <a:rPr lang="en-IN" sz="32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IN" sz="3200" spc="30" dirty="0">
                <a:solidFill>
                  <a:srgbClr val="191919"/>
                </a:solidFill>
                <a:latin typeface="Microsoft Sans Serif"/>
                <a:cs typeface="Microsoft Sans Serif"/>
              </a:rPr>
              <a:t>nt</a:t>
            </a:r>
            <a:r>
              <a:rPr lang="en-IN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in</a:t>
            </a:r>
            <a:r>
              <a:rPr lang="en-IN" sz="32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v</a:t>
            </a:r>
            <a:r>
              <a:rPr lang="en-IN" sz="32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l</a:t>
            </a:r>
            <a:r>
              <a:rPr lang="en-IN" sz="32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v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es</a:t>
            </a:r>
            <a:r>
              <a:rPr lang="en-IN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b</a:t>
            </a:r>
            <a:r>
              <a:rPr lang="en-IN" sz="3200" spc="-20" dirty="0">
                <a:solidFill>
                  <a:srgbClr val="191919"/>
                </a:solidFill>
                <a:latin typeface="Microsoft Sans Serif"/>
                <a:cs typeface="Microsoft Sans Serif"/>
              </a:rPr>
              <a:t>r</a:t>
            </a:r>
            <a:r>
              <a:rPr lang="en-IN" sz="3200" spc="-25" dirty="0">
                <a:solidFill>
                  <a:srgbClr val="191919"/>
                </a:solidFill>
                <a:latin typeface="Microsoft Sans Serif"/>
                <a:cs typeface="Microsoft Sans Serif"/>
              </a:rPr>
              <a:t>e</a:t>
            </a:r>
            <a:r>
              <a:rPr lang="en-IN" sz="32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a</a:t>
            </a:r>
            <a:r>
              <a:rPr lang="en-IN" sz="32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k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ing</a:t>
            </a:r>
            <a:r>
              <a:rPr lang="en-IN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d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o</a:t>
            </a:r>
            <a:r>
              <a:rPr lang="en-IN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w</a:t>
            </a:r>
            <a:r>
              <a:rPr lang="en-IN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n  </a:t>
            </a:r>
            <a:r>
              <a:rPr lang="en-IN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missions </a:t>
            </a:r>
            <a:r>
              <a:rPr lang="en-IN" sz="32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into </a:t>
            </a:r>
            <a:r>
              <a:rPr lang="en-IN" sz="3200" spc="-35" dirty="0">
                <a:latin typeface="Microsoft Sans Serif"/>
                <a:cs typeface="Microsoft Sans Serif"/>
              </a:rPr>
              <a:t>smaller, </a:t>
            </a:r>
            <a:r>
              <a:rPr lang="en-IN" sz="3200" spc="-10" dirty="0">
                <a:latin typeface="Microsoft Sans Serif"/>
                <a:cs typeface="Microsoft Sans Serif"/>
              </a:rPr>
              <a:t>manageable </a:t>
            </a:r>
            <a:r>
              <a:rPr lang="en-IN" sz="3200" spc="10" dirty="0">
                <a:latin typeface="Microsoft Sans Serif"/>
                <a:cs typeface="Microsoft Sans Serif"/>
              </a:rPr>
              <a:t>segments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. </a:t>
            </a:r>
            <a:r>
              <a:rPr lang="en-IN" sz="3200" spc="40" dirty="0">
                <a:solidFill>
                  <a:srgbClr val="191919"/>
                </a:solidFill>
                <a:latin typeface="Microsoft Sans Serif"/>
                <a:cs typeface="Microsoft Sans Serif"/>
              </a:rPr>
              <a:t>By </a:t>
            </a:r>
            <a:r>
              <a:rPr lang="en-IN" sz="3200" spc="4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utilizing</a:t>
            </a:r>
            <a:r>
              <a:rPr lang="en-IN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modular</a:t>
            </a:r>
            <a:r>
              <a:rPr lang="en-IN" sz="3200" spc="-18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routes,</a:t>
            </a:r>
            <a:r>
              <a:rPr lang="en-IN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-45" dirty="0">
                <a:solidFill>
                  <a:srgbClr val="191919"/>
                </a:solidFill>
                <a:latin typeface="Microsoft Sans Serif"/>
                <a:cs typeface="Microsoft Sans Serif"/>
              </a:rPr>
              <a:t>UAVs</a:t>
            </a:r>
            <a:r>
              <a:rPr lang="en-IN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can</a:t>
            </a:r>
            <a:r>
              <a:rPr lang="en-IN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optimize</a:t>
            </a:r>
            <a:r>
              <a:rPr lang="en-IN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their</a:t>
            </a:r>
            <a:r>
              <a:rPr lang="en-IN" sz="3200" spc="-18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paths, </a:t>
            </a:r>
            <a:r>
              <a:rPr lang="en-IN" sz="3200" spc="-6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minimize </a:t>
            </a:r>
            <a:r>
              <a:rPr lang="en-IN" sz="32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travel 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time, 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 adapt 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quickly </a:t>
            </a:r>
            <a:r>
              <a:rPr lang="en-IN" sz="3200" spc="35" dirty="0">
                <a:solidFill>
                  <a:srgbClr val="191919"/>
                </a:solidFill>
                <a:latin typeface="Microsoft Sans Serif"/>
                <a:cs typeface="Microsoft Sans Serif"/>
              </a:rPr>
              <a:t>to </a:t>
            </a:r>
            <a:r>
              <a:rPr lang="en-IN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unforeseen 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obstacles</a:t>
            </a:r>
            <a:r>
              <a:rPr lang="en-IN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or</a:t>
            </a:r>
            <a:r>
              <a:rPr lang="en-IN" sz="3200" spc="-18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changes</a:t>
            </a:r>
            <a:r>
              <a:rPr lang="en-IN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in</a:t>
            </a:r>
            <a:r>
              <a:rPr lang="en-IN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mission</a:t>
            </a:r>
            <a:r>
              <a:rPr lang="en-IN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IN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requirements.</a:t>
            </a:r>
            <a:endParaRPr lang="en-IN" sz="3200" dirty="0">
              <a:latin typeface="Microsoft Sans Serif"/>
              <a:cs typeface="Microsoft Sans Serif"/>
            </a:endParaRP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3E735-E89B-61EA-136A-56A83E4E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" y="0"/>
            <a:ext cx="18268073" cy="102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5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4096" y="1422241"/>
            <a:ext cx="12226290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150" b="1" spc="120" dirty="0">
                <a:solidFill>
                  <a:srgbClr val="191919"/>
                </a:solidFill>
                <a:latin typeface="Trebuchet MS"/>
                <a:cs typeface="Trebuchet MS"/>
              </a:rPr>
              <a:t>Key</a:t>
            </a:r>
            <a:r>
              <a:rPr sz="5150" b="1" spc="-3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5150" b="1" spc="215" dirty="0">
                <a:solidFill>
                  <a:srgbClr val="191919"/>
                </a:solidFill>
                <a:latin typeface="Trebuchet MS"/>
                <a:cs typeface="Trebuchet MS"/>
              </a:rPr>
              <a:t>Challenges</a:t>
            </a:r>
            <a:r>
              <a:rPr sz="5150" b="1" spc="-3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5150" b="1" spc="15" dirty="0">
                <a:solidFill>
                  <a:srgbClr val="191919"/>
                </a:solidFill>
                <a:latin typeface="Trebuchet MS"/>
                <a:cs typeface="Trebuchet MS"/>
              </a:rPr>
              <a:t>in</a:t>
            </a:r>
            <a:r>
              <a:rPr sz="5150" b="1" spc="-3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5150" b="1" spc="190" dirty="0">
                <a:solidFill>
                  <a:srgbClr val="191919"/>
                </a:solidFill>
                <a:latin typeface="Trebuchet MS"/>
                <a:cs typeface="Trebuchet MS"/>
              </a:rPr>
              <a:t>Resource</a:t>
            </a:r>
            <a:r>
              <a:rPr sz="5150" b="1" spc="-3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5150" b="1" spc="155" dirty="0">
                <a:solidFill>
                  <a:srgbClr val="191919"/>
                </a:solidFill>
                <a:latin typeface="Trebuchet MS"/>
                <a:cs typeface="Trebuchet MS"/>
              </a:rPr>
              <a:t>Allocation</a:t>
            </a:r>
            <a:endParaRPr sz="5150">
              <a:latin typeface="Trebuchet MS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32330-58A8-8515-EF5C-55C7DDFF9126}"/>
              </a:ext>
            </a:extLst>
          </p:cNvPr>
          <p:cNvSpPr txBox="1"/>
          <p:nvPr/>
        </p:nvSpPr>
        <p:spPr>
          <a:xfrm>
            <a:off x="1584096" y="2559050"/>
            <a:ext cx="12976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20" dirty="0">
                <a:solidFill>
                  <a:srgbClr val="191919"/>
                </a:solidFill>
                <a:latin typeface="Microsoft Sans Serif"/>
                <a:cs typeface="Microsoft Sans Serif"/>
              </a:rPr>
              <a:t>Several </a:t>
            </a:r>
            <a:r>
              <a:rPr lang="en-US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challenges </a:t>
            </a:r>
            <a:r>
              <a:rPr lang="en-US" sz="32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exist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in </a:t>
            </a:r>
            <a:r>
              <a:rPr lang="en-US" sz="32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UAV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resource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allocation, including </a:t>
            </a:r>
            <a:r>
              <a:rPr lang="en-US" sz="3200" spc="10" dirty="0">
                <a:latin typeface="Microsoft Sans Serif"/>
                <a:cs typeface="Microsoft Sans Serif"/>
              </a:rPr>
              <a:t>limited </a:t>
            </a:r>
            <a:r>
              <a:rPr lang="en-US" sz="3200" spc="5" dirty="0">
                <a:latin typeface="Microsoft Sans Serif"/>
                <a:cs typeface="Microsoft Sans Serif"/>
              </a:rPr>
              <a:t>battery </a:t>
            </a:r>
            <a:r>
              <a:rPr lang="en-US" sz="3200" spc="-10" dirty="0">
                <a:latin typeface="Microsoft Sans Serif"/>
                <a:cs typeface="Microsoft Sans Serif"/>
              </a:rPr>
              <a:t>life</a:t>
            </a:r>
            <a:r>
              <a:rPr lang="en-US" sz="32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, </a:t>
            </a:r>
            <a:r>
              <a:rPr lang="en-US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unpredictable</a:t>
            </a:r>
            <a:r>
              <a:rPr lang="en-US" sz="3200" spc="-1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weather</a:t>
            </a:r>
            <a:r>
              <a:rPr lang="en-US" sz="3200" spc="-16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conditions,</a:t>
            </a:r>
            <a:r>
              <a:rPr lang="en-US" sz="3200" spc="-1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</a:t>
            </a:r>
            <a:r>
              <a:rPr lang="en-US" sz="3200" spc="-1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20" dirty="0">
                <a:latin typeface="Microsoft Sans Serif"/>
                <a:cs typeface="Microsoft Sans Serif"/>
              </a:rPr>
              <a:t>communication</a:t>
            </a:r>
            <a:r>
              <a:rPr lang="en-US" sz="3200" spc="-120" dirty="0">
                <a:latin typeface="Microsoft Sans Serif"/>
                <a:cs typeface="Microsoft Sans Serif"/>
              </a:rPr>
              <a:t> </a:t>
            </a:r>
            <a:r>
              <a:rPr lang="en-US" sz="3200" spc="-5" dirty="0">
                <a:latin typeface="Microsoft Sans Serif"/>
                <a:cs typeface="Microsoft Sans Serif"/>
              </a:rPr>
              <a:t>delays</a:t>
            </a:r>
            <a:r>
              <a:rPr lang="en-US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.</a:t>
            </a:r>
            <a:r>
              <a:rPr lang="en-US" sz="3200" spc="-1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Addressing</a:t>
            </a:r>
            <a:r>
              <a:rPr lang="en-US" sz="3200" spc="-1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these</a:t>
            </a:r>
            <a:r>
              <a:rPr lang="en-US" sz="3200" spc="-12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challenges </a:t>
            </a:r>
            <a:r>
              <a:rPr lang="en-US" sz="3200" spc="-6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is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essential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for</a:t>
            </a:r>
            <a:r>
              <a:rPr lang="en-US" sz="3200" spc="-18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developing</a:t>
            </a:r>
            <a:r>
              <a:rPr lang="en-US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robust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dirty="0">
                <a:solidFill>
                  <a:srgbClr val="191919"/>
                </a:solidFill>
                <a:latin typeface="Microsoft Sans Serif"/>
                <a:cs typeface="Microsoft Sans Serif"/>
              </a:rPr>
              <a:t>strategies</a:t>
            </a:r>
            <a:r>
              <a:rPr lang="en-US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that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ensure</a:t>
            </a:r>
            <a:r>
              <a:rPr lang="en-US" sz="3200" spc="-14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mission</a:t>
            </a:r>
            <a:r>
              <a:rPr lang="en-US" sz="32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2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success.</a:t>
            </a:r>
            <a:endParaRPr lang="en-US" sz="3200" dirty="0">
              <a:latin typeface="Microsoft Sans Serif"/>
              <a:cs typeface="Microsoft Sans Serif"/>
            </a:endParaRP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962" y="2941408"/>
            <a:ext cx="18109565" cy="7345680"/>
            <a:chOff x="178962" y="2941408"/>
            <a:chExt cx="18109565" cy="7345680"/>
          </a:xfrm>
        </p:grpSpPr>
        <p:sp>
          <p:nvSpPr>
            <p:cNvPr id="3" name="object 3"/>
            <p:cNvSpPr/>
            <p:nvPr/>
          </p:nvSpPr>
          <p:spPr>
            <a:xfrm>
              <a:off x="13248568" y="2941408"/>
              <a:ext cx="5039995" cy="7345680"/>
            </a:xfrm>
            <a:custGeom>
              <a:avLst/>
              <a:gdLst/>
              <a:ahLst/>
              <a:cxnLst/>
              <a:rect l="l" t="t" r="r" b="b"/>
              <a:pathLst>
                <a:path w="5039994" h="7345680">
                  <a:moveTo>
                    <a:pt x="5039480" y="0"/>
                  </a:moveTo>
                  <a:lnTo>
                    <a:pt x="0" y="7345590"/>
                  </a:lnTo>
                  <a:lnTo>
                    <a:pt x="5039480" y="7345590"/>
                  </a:lnTo>
                  <a:lnTo>
                    <a:pt x="5039480" y="0"/>
                  </a:lnTo>
                  <a:close/>
                </a:path>
              </a:pathLst>
            </a:custGeom>
            <a:solidFill>
              <a:srgbClr val="DCC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962" y="5524136"/>
              <a:ext cx="16859248" cy="47625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6296" y="1386840"/>
            <a:ext cx="4096512" cy="993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2E271D-1ACB-EE12-B7C3-DA9DA3E1D7F5}"/>
              </a:ext>
            </a:extLst>
          </p:cNvPr>
          <p:cNvSpPr txBox="1"/>
          <p:nvPr/>
        </p:nvSpPr>
        <p:spPr>
          <a:xfrm>
            <a:off x="5949950" y="1111250"/>
            <a:ext cx="11088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Leveraging</a:t>
            </a:r>
            <a:r>
              <a:rPr lang="en-US" sz="2800" spc="-9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latin typeface="Microsoft Sans Serif"/>
                <a:cs typeface="Microsoft Sans Serif"/>
              </a:rPr>
              <a:t>real-time</a:t>
            </a:r>
            <a:r>
              <a:rPr lang="en-US" sz="2800" spc="-95" dirty="0">
                <a:latin typeface="Microsoft Sans Serif"/>
                <a:cs typeface="Microsoft Sans Serif"/>
              </a:rPr>
              <a:t> </a:t>
            </a:r>
            <a:r>
              <a:rPr lang="en-US" sz="2800" dirty="0">
                <a:latin typeface="Microsoft Sans Serif"/>
                <a:cs typeface="Microsoft Sans Serif"/>
              </a:rPr>
              <a:t>data</a:t>
            </a:r>
            <a:r>
              <a:rPr lang="en-US" sz="2800" spc="-95" dirty="0">
                <a:latin typeface="Microsoft Sans Serif"/>
                <a:cs typeface="Microsoft Sans Serif"/>
              </a:rPr>
              <a:t> </a:t>
            </a:r>
            <a:r>
              <a:rPr lang="en-US" sz="2800" dirty="0">
                <a:latin typeface="Microsoft Sans Serif"/>
                <a:cs typeface="Microsoft Sans Serif"/>
              </a:rPr>
              <a:t>analytics</a:t>
            </a:r>
            <a:r>
              <a:rPr lang="en-US" sz="2800" spc="-95" dirty="0"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is</a:t>
            </a:r>
            <a:r>
              <a:rPr lang="en-US" sz="2800" spc="-9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crucial</a:t>
            </a:r>
            <a:r>
              <a:rPr lang="en-US" sz="2800" spc="-9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for</a:t>
            </a:r>
            <a:r>
              <a:rPr lang="en-US" sz="28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effective</a:t>
            </a:r>
            <a:r>
              <a:rPr lang="en-US" sz="2800" spc="-9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30" dirty="0">
                <a:solidFill>
                  <a:srgbClr val="191919"/>
                </a:solidFill>
                <a:latin typeface="Microsoft Sans Serif"/>
                <a:cs typeface="Microsoft Sans Serif"/>
              </a:rPr>
              <a:t>UAV</a:t>
            </a:r>
            <a:r>
              <a:rPr lang="en-US" sz="2800" spc="-9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resource</a:t>
            </a:r>
            <a:r>
              <a:rPr lang="en-US" sz="2800" spc="-9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allocation. </a:t>
            </a:r>
            <a:r>
              <a:rPr lang="en-US" sz="2800" spc="-46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By </a:t>
            </a:r>
            <a:r>
              <a:rPr lang="en-US" sz="28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analyzing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data </a:t>
            </a:r>
            <a:r>
              <a:rPr lang="en-US" sz="28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from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various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sources, </a:t>
            </a:r>
            <a:r>
              <a:rPr lang="en-US" sz="2800" spc="-35" dirty="0">
                <a:solidFill>
                  <a:srgbClr val="191919"/>
                </a:solidFill>
                <a:latin typeface="Microsoft Sans Serif"/>
                <a:cs typeface="Microsoft Sans Serif"/>
              </a:rPr>
              <a:t>UAVs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can </a:t>
            </a:r>
            <a:r>
              <a:rPr lang="en-US" sz="28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make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informed decisions </a:t>
            </a:r>
            <a:r>
              <a:rPr lang="en-US" sz="28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that </a:t>
            </a:r>
            <a:r>
              <a:rPr lang="en-US" sz="2800" spc="-46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enhance</a:t>
            </a:r>
            <a:r>
              <a:rPr lang="en-US" sz="28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latin typeface="Microsoft Sans Serif"/>
                <a:cs typeface="Microsoft Sans Serif"/>
              </a:rPr>
              <a:t>operational</a:t>
            </a:r>
            <a:r>
              <a:rPr lang="en-US" sz="2800" spc="-105" dirty="0">
                <a:latin typeface="Microsoft Sans Serif"/>
                <a:cs typeface="Microsoft Sans Serif"/>
              </a:rPr>
              <a:t> </a:t>
            </a:r>
            <a:r>
              <a:rPr lang="en-US" sz="2800" spc="-5" dirty="0">
                <a:latin typeface="Microsoft Sans Serif"/>
                <a:cs typeface="Microsoft Sans Serif"/>
              </a:rPr>
              <a:t>effectiveness</a:t>
            </a:r>
            <a:r>
              <a:rPr lang="en-US" sz="2800" spc="-105" dirty="0"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</a:t>
            </a:r>
            <a:r>
              <a:rPr lang="en-US" sz="28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adapt</a:t>
            </a:r>
            <a:r>
              <a:rPr lang="en-US" sz="2800" spc="-10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25" dirty="0">
                <a:solidFill>
                  <a:srgbClr val="191919"/>
                </a:solidFill>
                <a:latin typeface="Microsoft Sans Serif"/>
                <a:cs typeface="Microsoft Sans Serif"/>
              </a:rPr>
              <a:t>to</a:t>
            </a:r>
            <a:r>
              <a:rPr lang="en-US" sz="28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191919"/>
                </a:solidFill>
                <a:latin typeface="Microsoft Sans Serif"/>
                <a:cs typeface="Microsoft Sans Serif"/>
              </a:rPr>
              <a:t>changing</a:t>
            </a:r>
            <a:r>
              <a:rPr lang="en-US" sz="2800" spc="-10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environments.</a:t>
            </a:r>
            <a:endParaRPr lang="en-US" sz="2800" dirty="0">
              <a:latin typeface="Microsoft Sans Serif"/>
              <a:cs typeface="Microsoft Sans Serif"/>
            </a:endParaRP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4096" y="1412716"/>
            <a:ext cx="911161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b="1" spc="44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6000" b="1" spc="-170" dirty="0">
                <a:solidFill>
                  <a:srgbClr val="191919"/>
                </a:solidFill>
                <a:latin typeface="Trebuchet MS"/>
                <a:cs typeface="Trebuchet MS"/>
              </a:rPr>
              <a:t>l</a:t>
            </a:r>
            <a:r>
              <a:rPr sz="6000" b="1" spc="440" dirty="0">
                <a:solidFill>
                  <a:srgbClr val="191919"/>
                </a:solidFill>
                <a:latin typeface="Trebuchet MS"/>
                <a:cs typeface="Trebuchet MS"/>
              </a:rPr>
              <a:t>g</a:t>
            </a:r>
            <a:r>
              <a:rPr sz="6000" b="1" spc="55" dirty="0">
                <a:solidFill>
                  <a:srgbClr val="191919"/>
                </a:solidFill>
                <a:latin typeface="Trebuchet MS"/>
                <a:cs typeface="Trebuchet MS"/>
              </a:rPr>
              <a:t>ori</a:t>
            </a:r>
            <a:r>
              <a:rPr sz="6000" b="1" spc="45" dirty="0">
                <a:solidFill>
                  <a:srgbClr val="191919"/>
                </a:solidFill>
                <a:latin typeface="Trebuchet MS"/>
                <a:cs typeface="Trebuchet MS"/>
              </a:rPr>
              <a:t>t</a:t>
            </a:r>
            <a:r>
              <a:rPr sz="6000" b="1" spc="260" dirty="0">
                <a:solidFill>
                  <a:srgbClr val="191919"/>
                </a:solidFill>
                <a:latin typeface="Trebuchet MS"/>
                <a:cs typeface="Trebuchet MS"/>
              </a:rPr>
              <a:t>h</a:t>
            </a:r>
            <a:r>
              <a:rPr sz="6000" b="1" spc="370" dirty="0">
                <a:solidFill>
                  <a:srgbClr val="191919"/>
                </a:solidFill>
                <a:latin typeface="Trebuchet MS"/>
                <a:cs typeface="Trebuchet MS"/>
              </a:rPr>
              <a:t>m</a:t>
            </a:r>
            <a:r>
              <a:rPr sz="6000" b="1" spc="210" dirty="0">
                <a:solidFill>
                  <a:srgbClr val="191919"/>
                </a:solidFill>
                <a:latin typeface="Trebuchet MS"/>
                <a:cs typeface="Trebuchet MS"/>
              </a:rPr>
              <a:t>ic</a:t>
            </a:r>
            <a:r>
              <a:rPr sz="6000" b="1" spc="-40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6000" b="1" spc="44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6000" b="1" spc="275" dirty="0">
                <a:solidFill>
                  <a:srgbClr val="191919"/>
                </a:solidFill>
                <a:latin typeface="Trebuchet MS"/>
                <a:cs typeface="Trebuchet MS"/>
              </a:rPr>
              <a:t>pp</a:t>
            </a:r>
            <a:r>
              <a:rPr sz="6000" b="1" spc="150" dirty="0">
                <a:solidFill>
                  <a:srgbClr val="191919"/>
                </a:solidFill>
                <a:latin typeface="Trebuchet MS"/>
                <a:cs typeface="Trebuchet MS"/>
              </a:rPr>
              <a:t>r</a:t>
            </a:r>
            <a:r>
              <a:rPr sz="6000" b="1" spc="254" dirty="0">
                <a:solidFill>
                  <a:srgbClr val="191919"/>
                </a:solidFill>
                <a:latin typeface="Trebuchet MS"/>
                <a:cs typeface="Trebuchet MS"/>
              </a:rPr>
              <a:t>o</a:t>
            </a:r>
            <a:r>
              <a:rPr sz="6000" b="1" spc="330" dirty="0">
                <a:solidFill>
                  <a:srgbClr val="191919"/>
                </a:solidFill>
                <a:latin typeface="Trebuchet MS"/>
                <a:cs typeface="Trebuchet MS"/>
              </a:rPr>
              <a:t>ac</a:t>
            </a:r>
            <a:r>
              <a:rPr sz="6000" b="1" spc="370" dirty="0">
                <a:solidFill>
                  <a:srgbClr val="191919"/>
                </a:solidFill>
                <a:latin typeface="Trebuchet MS"/>
                <a:cs typeface="Trebuchet MS"/>
              </a:rPr>
              <a:t>h</a:t>
            </a:r>
            <a:r>
              <a:rPr sz="6000" b="1" spc="155" dirty="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sz="6000" b="1" spc="605" dirty="0">
                <a:solidFill>
                  <a:srgbClr val="191919"/>
                </a:solidFill>
                <a:latin typeface="Trebuchet MS"/>
                <a:cs typeface="Trebuchet MS"/>
              </a:rPr>
              <a:t>s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AFFDC-3C1C-94FA-0C67-FE6BBDBEB6CE}"/>
              </a:ext>
            </a:extLst>
          </p:cNvPr>
          <p:cNvSpPr txBox="1"/>
          <p:nvPr/>
        </p:nvSpPr>
        <p:spPr>
          <a:xfrm>
            <a:off x="1584096" y="2559050"/>
            <a:ext cx="145004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Utilizing 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advanced </a:t>
            </a:r>
            <a:r>
              <a:rPr lang="en-US" sz="3600" spc="10" dirty="0">
                <a:latin typeface="Microsoft Sans Serif"/>
                <a:cs typeface="Microsoft Sans Serif"/>
              </a:rPr>
              <a:t>algorithms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for 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resource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allocation can signiﬁcantly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improve 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decision- </a:t>
            </a:r>
            <a:r>
              <a:rPr lang="en-US" sz="3600" spc="1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making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processes.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15" dirty="0">
                <a:solidFill>
                  <a:srgbClr val="191919"/>
                </a:solidFill>
                <a:latin typeface="Microsoft Sans Serif"/>
                <a:cs typeface="Microsoft Sans Serif"/>
              </a:rPr>
              <a:t>Techniques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such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as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genetic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algorithms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10" dirty="0">
                <a:solidFill>
                  <a:srgbClr val="191919"/>
                </a:solidFill>
                <a:latin typeface="Microsoft Sans Serif"/>
                <a:cs typeface="Microsoft Sans Serif"/>
              </a:rPr>
              <a:t>machine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10" dirty="0">
                <a:solidFill>
                  <a:srgbClr val="191919"/>
                </a:solidFill>
                <a:latin typeface="Microsoft Sans Serif"/>
                <a:cs typeface="Microsoft Sans Serif"/>
              </a:rPr>
              <a:t>learning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can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help </a:t>
            </a:r>
            <a:r>
              <a:rPr lang="en-US" sz="3600" spc="-62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optimize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routes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</a:t>
            </a:r>
            <a:r>
              <a:rPr lang="en-US" sz="36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-5" dirty="0">
                <a:solidFill>
                  <a:srgbClr val="191919"/>
                </a:solidFill>
                <a:latin typeface="Microsoft Sans Serif"/>
                <a:cs typeface="Microsoft Sans Serif"/>
              </a:rPr>
              <a:t>prioritize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tasks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based</a:t>
            </a:r>
            <a:r>
              <a:rPr lang="en-US" sz="36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20" dirty="0">
                <a:solidFill>
                  <a:srgbClr val="191919"/>
                </a:solidFill>
                <a:latin typeface="Microsoft Sans Serif"/>
                <a:cs typeface="Microsoft Sans Serif"/>
              </a:rPr>
              <a:t>on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historical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data</a:t>
            </a:r>
            <a:r>
              <a:rPr lang="en-US" sz="3600" spc="-130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and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dirty="0">
                <a:solidFill>
                  <a:srgbClr val="191919"/>
                </a:solidFill>
                <a:latin typeface="Microsoft Sans Serif"/>
                <a:cs typeface="Microsoft Sans Serif"/>
              </a:rPr>
              <a:t>predictive</a:t>
            </a:r>
            <a:r>
              <a:rPr lang="en-US" sz="3600" spc="-135" dirty="0">
                <a:solidFill>
                  <a:srgbClr val="191919"/>
                </a:solidFill>
                <a:latin typeface="Microsoft Sans Serif"/>
                <a:cs typeface="Microsoft Sans Serif"/>
              </a:rPr>
              <a:t> </a:t>
            </a:r>
            <a:r>
              <a:rPr lang="en-US" sz="3600" spc="5" dirty="0">
                <a:solidFill>
                  <a:srgbClr val="191919"/>
                </a:solidFill>
                <a:latin typeface="Microsoft Sans Serif"/>
                <a:cs typeface="Microsoft Sans Serif"/>
              </a:rPr>
              <a:t>modeling.</a:t>
            </a:r>
            <a:endParaRPr lang="en-US" sz="3600" dirty="0">
              <a:latin typeface="Microsoft Sans Serif"/>
              <a:cs typeface="Microsoft Sans Serif"/>
            </a:endParaRPr>
          </a:p>
          <a:p>
            <a:endParaRPr lang="en-IN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9191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</TotalTime>
  <Words>514</Words>
  <Application>Microsoft Office PowerPoint</Application>
  <PresentationFormat>Custom</PresentationFormat>
  <Paragraphs>24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Microsoft Sans Serif</vt:lpstr>
      <vt:lpstr>Sitka Banner</vt:lpstr>
      <vt:lpstr>Trebuchet MS</vt:lpstr>
      <vt:lpstr>Office Theme</vt:lpstr>
      <vt:lpstr>Optimizing UAV Resource  Allocation:  Strategies for Dynamic  Prioritization and Modular Route  Management</vt:lpstr>
      <vt:lpstr>Introduction to UAV Resource Allocation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Biranjay</dc:creator>
  <cp:lastModifiedBy>BIRANJAY KUMAR GUPTA</cp:lastModifiedBy>
  <cp:revision>2</cp:revision>
  <dcterms:created xsi:type="dcterms:W3CDTF">2024-11-25T03:57:48Z</dcterms:created>
  <dcterms:modified xsi:type="dcterms:W3CDTF">2024-11-25T04:29:03Z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2024-11-25T00:00:00Z</vt:filetime>
  </property>
</Properties>
</file>